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4" r:id="rId2"/>
    <p:sldId id="264" r:id="rId3"/>
    <p:sldId id="288" r:id="rId4"/>
    <p:sldId id="294" r:id="rId5"/>
    <p:sldId id="295" r:id="rId6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3" orient="horz" pos="168" userDrawn="1">
          <p15:clr>
            <a:srgbClr val="A4A3A4"/>
          </p15:clr>
        </p15:guide>
        <p15:guide id="6" pos="528" userDrawn="1">
          <p15:clr>
            <a:srgbClr val="A4A3A4"/>
          </p15:clr>
        </p15:guide>
        <p15:guide id="7" pos="715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Pasquini, LeeAnn" initials="PL" lastIdx="1" clrIdx="6">
    <p:extLst>
      <p:ext uri="{19B8F6BF-5375-455C-9EA6-DF929625EA0E}">
        <p15:presenceInfo xmlns:p15="http://schemas.microsoft.com/office/powerpoint/2012/main" userId="S-1-5-21-1989309106-1095312945-2036863733-16632" providerId="AD"/>
      </p:ext>
    </p:extLst>
  </p:cmAuthor>
  <p:cmAuthor id="1" name="Kim Getker" initials="KG" lastIdx="1" clrIdx="0"/>
  <p:cmAuthor id="2" name="Kim Getker" initials="KG [2]" lastIdx="1" clrIdx="1"/>
  <p:cmAuthor id="3" name="Kim Getker" initials="KG [3]" lastIdx="1" clrIdx="2"/>
  <p:cmAuthor id="4" name="Kim Getker" initials="KG [4]" lastIdx="1" clrIdx="3"/>
  <p:cmAuthor id="5" name="Kim Getker" initials="KG [5]" lastIdx="1" clrIdx="4"/>
  <p:cmAuthor id="6" name="Kim Getker" initials="KG [6]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435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80" autoAdjust="0"/>
    <p:restoredTop sz="94590"/>
  </p:normalViewPr>
  <p:slideViewPr>
    <p:cSldViewPr snapToGrid="0" snapToObjects="1" showGuides="1">
      <p:cViewPr varScale="1">
        <p:scale>
          <a:sx n="72" d="100"/>
          <a:sy n="72" d="100"/>
        </p:scale>
        <p:origin x="678" y="66"/>
      </p:cViewPr>
      <p:guideLst>
        <p:guide orient="horz" pos="2160"/>
        <p:guide orient="horz" pos="168"/>
        <p:guide pos="528"/>
        <p:guide pos="715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73" d="100"/>
          <a:sy n="73" d="100"/>
        </p:scale>
        <p:origin x="3560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BB6832E-8820-FD47-A2FA-4CB0641517D4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503BA01-7BCE-3348-B7D1-E8CB1F6C0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570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 b="0" i="0">
                <a:latin typeface="20 db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b="0" i="0">
                <a:latin typeface="20 db" charset="0"/>
              </a:defRPr>
            </a:lvl1pPr>
          </a:lstStyle>
          <a:p>
            <a:fld id="{CC217BA0-315D-174F-B890-48F013C6A778}" type="datetimeFigureOut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 b="0" i="0">
                <a:latin typeface="20 db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b="0" i="0">
                <a:latin typeface="20 db" charset="0"/>
              </a:defRPr>
            </a:lvl1pPr>
          </a:lstStyle>
          <a:p>
            <a:fld id="{D23D616E-FAFF-0246-8008-410B45D7CB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079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20 db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20 db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20 db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20 db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20 db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D616E-FAFF-0246-8008-410B45D7CB1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35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D616E-FAFF-0246-8008-410B45D7CB1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72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1240" indent="-181240" defTabSz="966612">
              <a:buFont typeface="Arial" panose="020B0604020202020204" pitchFamily="34" charset="0"/>
              <a:buChar char="•"/>
              <a:defRPr/>
            </a:pPr>
            <a:r>
              <a:rPr lang="en-US" dirty="0"/>
              <a:t>Maintenance: Allows a more systematic approach to maintaining the solution going forward</a:t>
            </a:r>
          </a:p>
          <a:p>
            <a:pPr marL="181240" indent="-181240" defTabSz="966612">
              <a:buFont typeface="Arial" panose="020B0604020202020204" pitchFamily="34" charset="0"/>
              <a:buChar char="•"/>
              <a:defRPr/>
            </a:pPr>
            <a:r>
              <a:rPr lang="en-US" dirty="0"/>
              <a:t>Shared Experience: Campuses can rely on similar help files, training materials, etc.</a:t>
            </a:r>
          </a:p>
          <a:p>
            <a:pPr marL="181240" indent="-181240" defTabSz="966612">
              <a:buFont typeface="Arial" panose="020B0604020202020204" pitchFamily="34" charset="0"/>
              <a:buChar char="•"/>
              <a:defRPr/>
            </a:pPr>
            <a:r>
              <a:rPr lang="en-US" dirty="0"/>
              <a:t>Start Generic:</a:t>
            </a:r>
            <a:r>
              <a:rPr lang="en-US" baseline="0" dirty="0"/>
              <a:t> </a:t>
            </a:r>
            <a:r>
              <a:rPr lang="en-US" dirty="0"/>
              <a:t>If users get exactly what they are used to now, they will never agree to changing later</a:t>
            </a:r>
          </a:p>
          <a:p>
            <a:pPr marL="181240" indent="-181240" defTabSz="966612">
              <a:buFont typeface="Arial" panose="020B0604020202020204" pitchFamily="34" charset="0"/>
              <a:buChar char="•"/>
              <a:defRPr/>
            </a:pPr>
            <a:r>
              <a:rPr lang="en-US" dirty="0"/>
              <a:t>Data Integrity: Reporting on incoming data (campus and system),</a:t>
            </a:r>
            <a:r>
              <a:rPr lang="en-US" baseline="0" dirty="0"/>
              <a:t> </a:t>
            </a:r>
            <a:r>
              <a:rPr lang="en-US" dirty="0"/>
              <a:t>Crucial for central office understanding of campus activities, planning, direction, etc.</a:t>
            </a:r>
          </a:p>
          <a:p>
            <a:pPr defTabSz="966612">
              <a:defRPr/>
            </a:pPr>
            <a:r>
              <a:rPr lang="en-US" b="1" dirty="0"/>
              <a:t>Strategic</a:t>
            </a:r>
          </a:p>
          <a:p>
            <a:r>
              <a:rPr lang="en-US" dirty="0"/>
              <a:t>Finance teams are shifting from number custodians to Chief Story Tellers</a:t>
            </a:r>
          </a:p>
          <a:p>
            <a:pPr lvl="1"/>
            <a:r>
              <a:rPr lang="en-US" dirty="0"/>
              <a:t>Crucial to have a firm understanding of the underlying details</a:t>
            </a:r>
          </a:p>
          <a:p>
            <a:pPr lvl="1"/>
            <a:r>
              <a:rPr lang="en-US" dirty="0"/>
              <a:t>No control over actuals, full control over budget</a:t>
            </a:r>
          </a:p>
          <a:p>
            <a:pPr lvl="1"/>
            <a:r>
              <a:rPr lang="en-US" dirty="0"/>
              <a:t>Personnel vs non-personnel is not a foundation to explain variances or shifts</a:t>
            </a:r>
          </a:p>
          <a:p>
            <a:r>
              <a:rPr lang="en-US" dirty="0"/>
              <a:t>Allow for changes in mission and aspiration to fold into future budgets</a:t>
            </a:r>
          </a:p>
          <a:p>
            <a:pPr lvl="1"/>
            <a:r>
              <a:rPr lang="en-US" dirty="0"/>
              <a:t>Budget is key to planning future-state operations, growth, initiatives,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Detailed budget provides senior management with support for strategic decisions</a:t>
            </a:r>
          </a:p>
          <a:p>
            <a:pPr lvl="1"/>
            <a:r>
              <a:rPr lang="en-US" dirty="0"/>
              <a:t>The highest level of budget becomes the lowest level of comparable detail</a:t>
            </a:r>
          </a:p>
          <a:p>
            <a:pPr lvl="1"/>
            <a:r>
              <a:rPr lang="en-US" dirty="0"/>
              <a:t>This is restrictive to strategic thinking</a:t>
            </a:r>
          </a:p>
          <a:p>
            <a:r>
              <a:rPr lang="en-US" dirty="0"/>
              <a:t>Thinking strategically and detailed budgeting are </a:t>
            </a:r>
            <a:r>
              <a:rPr lang="en-US" i="1" u="sng" dirty="0"/>
              <a:t>not</a:t>
            </a:r>
            <a:r>
              <a:rPr lang="en-US" dirty="0"/>
              <a:t> mutually exclusive</a:t>
            </a:r>
          </a:p>
          <a:p>
            <a:r>
              <a:rPr lang="en-US" b="1" dirty="0"/>
              <a:t>Proactive</a:t>
            </a:r>
            <a:endParaRPr lang="en-US" b="0" dirty="0"/>
          </a:p>
          <a:p>
            <a:r>
              <a:rPr lang="en-US" dirty="0"/>
              <a:t>Relying on actuals to tell the story is too late</a:t>
            </a:r>
          </a:p>
          <a:p>
            <a:pPr lvl="1"/>
            <a:r>
              <a:rPr lang="en-US" dirty="0"/>
              <a:t>Making decisions based on actuals data puts senior management in a challenging spot to influence positive change</a:t>
            </a:r>
          </a:p>
          <a:p>
            <a:pPr lvl="2"/>
            <a:r>
              <a:rPr lang="en-US" dirty="0"/>
              <a:t>When actuals are the source of information, you are already a year or more behind</a:t>
            </a:r>
          </a:p>
          <a:p>
            <a:r>
              <a:rPr lang="en-US" dirty="0"/>
              <a:t>Holding end users accountable to a budget empowers them to think ahead </a:t>
            </a:r>
          </a:p>
          <a:p>
            <a:pPr lvl="1"/>
            <a:r>
              <a:rPr lang="en-US" dirty="0"/>
              <a:t>Note that we are not trying to take away influence from the end users</a:t>
            </a:r>
          </a:p>
          <a:p>
            <a:r>
              <a:rPr lang="en-US" dirty="0"/>
              <a:t>Targets can still provide a high level budget approach</a:t>
            </a:r>
          </a:p>
          <a:p>
            <a:r>
              <a:rPr lang="en-US" b="1" dirty="0"/>
              <a:t>Responsive</a:t>
            </a:r>
            <a:endParaRPr lang="en-US" b="0" dirty="0"/>
          </a:p>
          <a:p>
            <a:r>
              <a:rPr lang="en-US" dirty="0"/>
              <a:t>Scenario analysis is possible when planning at the right level of detail</a:t>
            </a:r>
          </a:p>
          <a:p>
            <a:pPr lvl="1"/>
            <a:r>
              <a:rPr lang="en-US" dirty="0"/>
              <a:t>Rather than planning across-the-board cuts or inflations, planning at the right level provides the campus and central budget offices more levels to influence change</a:t>
            </a:r>
          </a:p>
          <a:p>
            <a:pPr lvl="1"/>
            <a:r>
              <a:rPr lang="en-US" dirty="0"/>
              <a:t>i.e. 2% supplies increase across the campus has a known total impact</a:t>
            </a:r>
          </a:p>
          <a:p>
            <a:r>
              <a:rPr lang="en-US" dirty="0"/>
              <a:t>Greater detail forces budget planners to think about their dollars, encourage stewardship across the system</a:t>
            </a:r>
          </a:p>
          <a:p>
            <a:endParaRPr lang="en-US" b="1" dirty="0"/>
          </a:p>
          <a:p>
            <a:pPr defTabSz="966612">
              <a:defRPr/>
            </a:pPr>
            <a:endParaRPr lang="en-US" b="1" dirty="0"/>
          </a:p>
          <a:p>
            <a:pPr marL="181240" indent="-181240" defTabSz="966612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181240" indent="-181240" defTabSz="966612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D616E-FAFF-0246-8008-410B45D7CB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56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D616E-FAFF-0246-8008-410B45D7CB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5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D616E-FAFF-0246-8008-410B45D7CB1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07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" t="20679" r="1628" b="27849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1" cy="6857999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638978" y="3341195"/>
            <a:ext cx="10917716" cy="1178784"/>
          </a:xfrm>
          <a:noFill/>
          <a:effectLst/>
        </p:spPr>
        <p:txBody>
          <a:bodyPr vert="horz" wrap="square" lIns="182880" tIns="91440" rIns="457200" bIns="91440" rtlCol="0" anchor="ctr">
            <a:sp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lang="en-US" sz="2400" b="0" i="0" smtClean="0">
                <a:solidFill>
                  <a:schemeClr val="bg1"/>
                </a:solidFill>
                <a:latin typeface="+mj-lt"/>
                <a:ea typeface="Century Gothic" charset="0"/>
                <a:cs typeface="Century Gothic" charset="0"/>
              </a:defRPr>
            </a:lvl1pPr>
            <a:lvl2pPr marL="11113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None/>
              <a:tabLst/>
              <a:defRPr lang="en-US" sz="1600" b="0" i="0" kern="1200" smtClean="0">
                <a:solidFill>
                  <a:schemeClr val="bg1"/>
                </a:solidFill>
                <a:latin typeface="+mn-lt"/>
                <a:ea typeface="20 db" charset="0"/>
                <a:cs typeface="20 db" charset="0"/>
              </a:defRPr>
            </a:lvl2pPr>
            <a:lvl3pPr marL="11113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None/>
              <a:tabLst/>
              <a:defRPr lang="en-US" sz="1400" b="0" i="0" smtClean="0">
                <a:solidFill>
                  <a:schemeClr val="bg1"/>
                </a:solidFill>
                <a:latin typeface="+mn-lt"/>
                <a:ea typeface="20 db" charset="0"/>
                <a:cs typeface="20 db" charset="0"/>
              </a:defRPr>
            </a:lvl3pPr>
            <a:lvl4pPr marL="11113" indent="0">
              <a:lnSpc>
                <a:spcPct val="110000"/>
              </a:lnSpc>
              <a:spcBef>
                <a:spcPts val="0"/>
              </a:spcBef>
              <a:buFont typeface="Arial" charset="0"/>
              <a:buNone/>
              <a:tabLst/>
              <a:defRPr lang="en-US" sz="1400" i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lang="en-US"/>
            </a:lvl5pPr>
          </a:lstStyle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SUBTITLE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38979" y="1328336"/>
            <a:ext cx="10917716" cy="2012859"/>
          </a:xfrm>
          <a:noFill/>
          <a:effectLst/>
        </p:spPr>
        <p:txBody>
          <a:bodyPr vert="horz" wrap="square" lIns="182880" tIns="91440" rIns="457200" bIns="91440" rtlCol="0" anchor="b">
            <a:spAutoFit/>
          </a:bodyPr>
          <a:lstStyle>
            <a:lvl1pPr>
              <a:defRPr lang="en-US" sz="6600" baseline="0">
                <a:solidFill>
                  <a:schemeClr val="bg1"/>
                </a:solidFill>
              </a:defRPr>
            </a:lvl1pPr>
          </a:lstStyle>
          <a:p>
            <a:pPr marL="11113" lvl="0" indent="-11113">
              <a:spcAft>
                <a:spcPts val="1200"/>
              </a:spcAft>
              <a:buClr>
                <a:schemeClr val="accent1"/>
              </a:buClr>
              <a:buFont typeface="Wingdings" charset="2"/>
              <a:tabLst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78" y="5983143"/>
            <a:ext cx="5153001" cy="578081"/>
          </a:xfrm>
          <a:prstGeom prst="rect">
            <a:avLst/>
          </a:prstGeom>
        </p:spPr>
      </p:pic>
      <p:sp>
        <p:nvSpPr>
          <p:cNvPr id="14" name="Footer Placeholder 1"/>
          <p:cNvSpPr>
            <a:spLocks noGrp="1"/>
          </p:cNvSpPr>
          <p:nvPr>
            <p:ph type="ftr" sz="quarter" idx="13"/>
          </p:nvPr>
        </p:nvSpPr>
        <p:spPr>
          <a:xfrm>
            <a:off x="5940654" y="6303547"/>
            <a:ext cx="5616041" cy="257677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Footer as Needed</a:t>
            </a:r>
          </a:p>
        </p:txBody>
      </p:sp>
    </p:spTree>
    <p:extLst>
      <p:ext uri="{BB962C8B-B14F-4D97-AF65-F5344CB8AC3E}">
        <p14:creationId xmlns:p14="http://schemas.microsoft.com/office/powerpoint/2010/main" val="44322454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+ Call 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38980" y="1600200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13"/>
          </p:nvPr>
        </p:nvSpPr>
        <p:spPr>
          <a:xfrm>
            <a:off x="1769012" y="1600200"/>
            <a:ext cx="6384388" cy="507320"/>
          </a:xfrm>
          <a:gradFill>
            <a:gsLst>
              <a:gs pos="100000">
                <a:schemeClr val="accent6"/>
              </a:gs>
              <a:gs pos="0">
                <a:schemeClr val="bg1"/>
              </a:gs>
            </a:gsLst>
            <a:lin ang="0" scaled="0"/>
          </a:gradFill>
        </p:spPr>
        <p:txBody>
          <a:bodyPr lIns="182880" rIns="457200" anchor="ctr">
            <a:noAutofit/>
          </a:bodyPr>
          <a:lstStyle>
            <a:lvl1pPr marL="0" indent="0">
              <a:buNone/>
              <a:defRPr sz="2000" b="1">
                <a:solidFill>
                  <a:schemeClr val="accent3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38980" y="2247967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38980" y="2895734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638980" y="3543501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8153400" y="1600200"/>
            <a:ext cx="4038600" cy="1791260"/>
          </a:xfrm>
          <a:solidFill>
            <a:schemeClr val="accent6"/>
          </a:solidFill>
        </p:spPr>
        <p:txBody>
          <a:bodyPr lIns="182880" rIns="731520">
            <a:noAutofit/>
          </a:bodyPr>
          <a:lstStyle>
            <a:lvl1pPr>
              <a:defRPr sz="1800" b="1"/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 dirty="0"/>
              <a:t>Click to edit Master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27" hasCustomPrompt="1"/>
          </p:nvPr>
        </p:nvSpPr>
        <p:spPr>
          <a:xfrm>
            <a:off x="638980" y="4191268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638980" y="4839037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0" name="Content Placeholder 6"/>
          <p:cNvSpPr>
            <a:spLocks noGrp="1"/>
          </p:cNvSpPr>
          <p:nvPr>
            <p:ph sz="quarter" idx="29"/>
          </p:nvPr>
        </p:nvSpPr>
        <p:spPr>
          <a:xfrm>
            <a:off x="1769012" y="2246664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1" name="Content Placeholder 6"/>
          <p:cNvSpPr>
            <a:spLocks noGrp="1"/>
          </p:cNvSpPr>
          <p:nvPr>
            <p:ph sz="quarter" idx="30"/>
          </p:nvPr>
        </p:nvSpPr>
        <p:spPr>
          <a:xfrm>
            <a:off x="1769012" y="2893128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Content Placeholder 6"/>
          <p:cNvSpPr>
            <a:spLocks noGrp="1"/>
          </p:cNvSpPr>
          <p:nvPr>
            <p:ph sz="quarter" idx="31"/>
          </p:nvPr>
        </p:nvSpPr>
        <p:spPr>
          <a:xfrm>
            <a:off x="1769012" y="3539592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Content Placeholder 6"/>
          <p:cNvSpPr>
            <a:spLocks noGrp="1"/>
          </p:cNvSpPr>
          <p:nvPr>
            <p:ph sz="quarter" idx="32"/>
          </p:nvPr>
        </p:nvSpPr>
        <p:spPr>
          <a:xfrm>
            <a:off x="1769012" y="4186056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Content Placeholder 6"/>
          <p:cNvSpPr>
            <a:spLocks noGrp="1"/>
          </p:cNvSpPr>
          <p:nvPr>
            <p:ph sz="quarter" idx="33"/>
          </p:nvPr>
        </p:nvSpPr>
        <p:spPr>
          <a:xfrm>
            <a:off x="1769012" y="4832520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4"/>
          </p:nvPr>
        </p:nvSpPr>
        <p:spPr/>
        <p:txBody>
          <a:bodyPr/>
          <a:lstStyle/>
          <a:p>
            <a:r>
              <a:rPr lang="en-US"/>
              <a:t>Footer as Needed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+ Call 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38980" y="1600200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13"/>
          </p:nvPr>
        </p:nvSpPr>
        <p:spPr>
          <a:xfrm>
            <a:off x="1769012" y="1600200"/>
            <a:ext cx="6384388" cy="507320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chemeClr val="tx2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38980" y="2247967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38980" y="2895734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638980" y="3543501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8153400" y="1600200"/>
            <a:ext cx="4038600" cy="1802854"/>
          </a:xfrm>
          <a:solidFill>
            <a:schemeClr val="accent6"/>
          </a:solidFill>
        </p:spPr>
        <p:txBody>
          <a:bodyPr vert="horz" lIns="182880" tIns="45720" rIns="731520" bIns="45720" rtlCol="0">
            <a:noAutofit/>
          </a:bodyPr>
          <a:lstStyle>
            <a:lvl1pPr>
              <a:defRPr lang="en-US" sz="1800" b="1" dirty="0" smtClean="0"/>
            </a:lvl1pPr>
            <a:lvl2pPr>
              <a:defRPr lang="en-US" b="1" dirty="0" smtClean="0"/>
            </a:lvl2pPr>
            <a:lvl3pPr>
              <a:defRPr lang="en-US" b="1" dirty="0" smtClean="0"/>
            </a:lvl3pPr>
            <a:lvl4pPr>
              <a:defRPr lang="en-US" b="1" dirty="0" smtClean="0"/>
            </a:lvl4pPr>
            <a:lvl5pPr>
              <a:defRPr lang="en-US" b="1" dirty="0"/>
            </a:lvl5pPr>
          </a:lstStyle>
          <a:p>
            <a:pPr lvl="0"/>
            <a:r>
              <a:rPr lang="en-US" dirty="0"/>
              <a:t>Click to edit Master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27" hasCustomPrompt="1"/>
          </p:nvPr>
        </p:nvSpPr>
        <p:spPr>
          <a:xfrm>
            <a:off x="638980" y="4191268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638980" y="4839037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0" name="Content Placeholder 6"/>
          <p:cNvSpPr>
            <a:spLocks noGrp="1"/>
          </p:cNvSpPr>
          <p:nvPr>
            <p:ph sz="quarter" idx="29"/>
          </p:nvPr>
        </p:nvSpPr>
        <p:spPr>
          <a:xfrm>
            <a:off x="1769012" y="2246664"/>
            <a:ext cx="6384388" cy="507320"/>
          </a:xfrm>
          <a:gradFill>
            <a:gsLst>
              <a:gs pos="100000">
                <a:schemeClr val="accent6"/>
              </a:gs>
              <a:gs pos="0">
                <a:schemeClr val="bg1"/>
              </a:gs>
            </a:gsLst>
            <a:lin ang="0" scaled="0"/>
          </a:gradFill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b="1" smtClean="0">
                <a:solidFill>
                  <a:schemeClr val="accent3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21" name="Content Placeholder 6"/>
          <p:cNvSpPr>
            <a:spLocks noGrp="1"/>
          </p:cNvSpPr>
          <p:nvPr>
            <p:ph sz="quarter" idx="30"/>
          </p:nvPr>
        </p:nvSpPr>
        <p:spPr>
          <a:xfrm>
            <a:off x="1769012" y="2893128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Content Placeholder 6"/>
          <p:cNvSpPr>
            <a:spLocks noGrp="1"/>
          </p:cNvSpPr>
          <p:nvPr>
            <p:ph sz="quarter" idx="31"/>
          </p:nvPr>
        </p:nvSpPr>
        <p:spPr>
          <a:xfrm>
            <a:off x="1769012" y="3539592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Content Placeholder 6"/>
          <p:cNvSpPr>
            <a:spLocks noGrp="1"/>
          </p:cNvSpPr>
          <p:nvPr>
            <p:ph sz="quarter" idx="32"/>
          </p:nvPr>
        </p:nvSpPr>
        <p:spPr>
          <a:xfrm>
            <a:off x="1769012" y="4186056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Content Placeholder 6"/>
          <p:cNvSpPr>
            <a:spLocks noGrp="1"/>
          </p:cNvSpPr>
          <p:nvPr>
            <p:ph sz="quarter" idx="33"/>
          </p:nvPr>
        </p:nvSpPr>
        <p:spPr>
          <a:xfrm>
            <a:off x="1769012" y="4832520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4"/>
          </p:nvPr>
        </p:nvSpPr>
        <p:spPr/>
        <p:txBody>
          <a:bodyPr/>
          <a:lstStyle/>
          <a:p>
            <a:r>
              <a:rPr lang="en-US"/>
              <a:t>Footer as Needed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35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 + Call 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8153400" y="1609188"/>
            <a:ext cx="4038600" cy="1791260"/>
          </a:xfrm>
          <a:solidFill>
            <a:schemeClr val="accent6"/>
          </a:solidFill>
        </p:spPr>
        <p:txBody>
          <a:bodyPr vert="horz" lIns="182880" tIns="45720" rIns="731520" bIns="45720" rtlCol="0">
            <a:noAutofit/>
          </a:bodyPr>
          <a:lstStyle>
            <a:lvl1pPr>
              <a:defRPr lang="en-US" sz="1800" b="1" dirty="0" smtClean="0"/>
            </a:lvl1pPr>
            <a:lvl2pPr>
              <a:defRPr lang="en-US" b="1" dirty="0" smtClean="0"/>
            </a:lvl2pPr>
            <a:lvl3pPr>
              <a:defRPr lang="en-US" b="1" dirty="0" smtClean="0"/>
            </a:lvl3pPr>
            <a:lvl4pPr>
              <a:defRPr lang="en-US" b="1" dirty="0" smtClean="0"/>
            </a:lvl4pPr>
            <a:lvl5pPr>
              <a:defRPr lang="en-US" b="1" dirty="0"/>
            </a:lvl5pPr>
          </a:lstStyle>
          <a:p>
            <a:pPr lvl="0"/>
            <a:r>
              <a:rPr lang="en-US" dirty="0"/>
              <a:t>Click to edit Master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Content Placeholder 6"/>
          <p:cNvSpPr>
            <a:spLocks noGrp="1"/>
          </p:cNvSpPr>
          <p:nvPr>
            <p:ph sz="quarter" idx="30"/>
          </p:nvPr>
        </p:nvSpPr>
        <p:spPr>
          <a:xfrm>
            <a:off x="1769012" y="2893128"/>
            <a:ext cx="6384388" cy="507320"/>
          </a:xfrm>
          <a:gradFill>
            <a:gsLst>
              <a:gs pos="100000">
                <a:schemeClr val="accent6"/>
              </a:gs>
              <a:gs pos="0">
                <a:schemeClr val="bg1"/>
              </a:gs>
            </a:gsLst>
            <a:lin ang="0" scaled="0"/>
          </a:gradFill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b="1" smtClean="0">
                <a:solidFill>
                  <a:schemeClr val="accent3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4"/>
          </p:nvPr>
        </p:nvSpPr>
        <p:spPr/>
        <p:txBody>
          <a:bodyPr/>
          <a:lstStyle/>
          <a:p>
            <a:r>
              <a:rPr lang="en-US"/>
              <a:t>Footer as Needed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38980" y="1600200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6" name="Content Placeholder 6"/>
          <p:cNvSpPr>
            <a:spLocks noGrp="1"/>
          </p:cNvSpPr>
          <p:nvPr>
            <p:ph sz="quarter" idx="13"/>
          </p:nvPr>
        </p:nvSpPr>
        <p:spPr>
          <a:xfrm>
            <a:off x="1769012" y="1600200"/>
            <a:ext cx="6384388" cy="507320"/>
          </a:xfrm>
          <a:solidFill>
            <a:schemeClr val="bg1"/>
          </a:solidFill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rgbClr val="666666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38980" y="2247967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38980" y="2895734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9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638980" y="3543501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27" hasCustomPrompt="1"/>
          </p:nvPr>
        </p:nvSpPr>
        <p:spPr>
          <a:xfrm>
            <a:off x="638980" y="4191268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31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638980" y="4839037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32" name="Content Placeholder 6"/>
          <p:cNvSpPr>
            <a:spLocks noGrp="1"/>
          </p:cNvSpPr>
          <p:nvPr>
            <p:ph sz="quarter" idx="29"/>
          </p:nvPr>
        </p:nvSpPr>
        <p:spPr>
          <a:xfrm>
            <a:off x="1769012" y="2246664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4" name="Content Placeholder 6"/>
          <p:cNvSpPr>
            <a:spLocks noGrp="1"/>
          </p:cNvSpPr>
          <p:nvPr>
            <p:ph sz="quarter" idx="31"/>
          </p:nvPr>
        </p:nvSpPr>
        <p:spPr>
          <a:xfrm>
            <a:off x="1769012" y="3539592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5" name="Content Placeholder 6"/>
          <p:cNvSpPr>
            <a:spLocks noGrp="1"/>
          </p:cNvSpPr>
          <p:nvPr>
            <p:ph sz="quarter" idx="32"/>
          </p:nvPr>
        </p:nvSpPr>
        <p:spPr>
          <a:xfrm>
            <a:off x="1769012" y="4186056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Content Placeholder 6"/>
          <p:cNvSpPr>
            <a:spLocks noGrp="1"/>
          </p:cNvSpPr>
          <p:nvPr>
            <p:ph sz="quarter" idx="33"/>
          </p:nvPr>
        </p:nvSpPr>
        <p:spPr>
          <a:xfrm>
            <a:off x="1769012" y="4832520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+ Call 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8153400" y="2255652"/>
            <a:ext cx="4038600" cy="1791260"/>
          </a:xfrm>
          <a:solidFill>
            <a:schemeClr val="accent6"/>
          </a:solidFill>
        </p:spPr>
        <p:txBody>
          <a:bodyPr vert="horz" lIns="182880" tIns="45720" rIns="731520" bIns="45720" rtlCol="0">
            <a:noAutofit/>
          </a:bodyPr>
          <a:lstStyle>
            <a:lvl1pPr>
              <a:defRPr lang="en-US" sz="1800" b="1" dirty="0" smtClean="0"/>
            </a:lvl1pPr>
            <a:lvl2pPr>
              <a:defRPr lang="en-US" b="1" dirty="0" smtClean="0"/>
            </a:lvl2pPr>
            <a:lvl3pPr>
              <a:defRPr lang="en-US" b="1" dirty="0" smtClean="0"/>
            </a:lvl3pPr>
            <a:lvl4pPr>
              <a:defRPr lang="en-US" b="1" dirty="0" smtClean="0"/>
            </a:lvl4pPr>
            <a:lvl5pPr>
              <a:defRPr lang="en-US" b="1" dirty="0"/>
            </a:lvl5pPr>
          </a:lstStyle>
          <a:p>
            <a:pPr lvl="0"/>
            <a:r>
              <a:rPr lang="en-US" dirty="0"/>
              <a:t>Click to edit Master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4"/>
          </p:nvPr>
        </p:nvSpPr>
        <p:spPr/>
        <p:txBody>
          <a:bodyPr/>
          <a:lstStyle/>
          <a:p>
            <a:r>
              <a:rPr lang="en-US"/>
              <a:t>Footer as Needed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38980" y="1600200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6" name="Content Placeholder 6"/>
          <p:cNvSpPr>
            <a:spLocks noGrp="1"/>
          </p:cNvSpPr>
          <p:nvPr>
            <p:ph sz="quarter" idx="13"/>
          </p:nvPr>
        </p:nvSpPr>
        <p:spPr>
          <a:xfrm>
            <a:off x="1769012" y="1600200"/>
            <a:ext cx="6384388" cy="507320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chemeClr val="tx2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38980" y="2247967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38980" y="2895734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9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638980" y="3543501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27" hasCustomPrompt="1"/>
          </p:nvPr>
        </p:nvSpPr>
        <p:spPr>
          <a:xfrm>
            <a:off x="638980" y="4191268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31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638980" y="4839037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32" name="Content Placeholder 6"/>
          <p:cNvSpPr>
            <a:spLocks noGrp="1"/>
          </p:cNvSpPr>
          <p:nvPr>
            <p:ph sz="quarter" idx="29"/>
          </p:nvPr>
        </p:nvSpPr>
        <p:spPr>
          <a:xfrm>
            <a:off x="1769012" y="2246664"/>
            <a:ext cx="6384388" cy="507320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chemeClr val="tx2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33" name="Content Placeholder 6"/>
          <p:cNvSpPr>
            <a:spLocks noGrp="1"/>
          </p:cNvSpPr>
          <p:nvPr>
            <p:ph sz="quarter" idx="30"/>
          </p:nvPr>
        </p:nvSpPr>
        <p:spPr>
          <a:xfrm>
            <a:off x="1769012" y="2893128"/>
            <a:ext cx="6384388" cy="507320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chemeClr val="tx2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36" name="Content Placeholder 6"/>
          <p:cNvSpPr>
            <a:spLocks noGrp="1"/>
          </p:cNvSpPr>
          <p:nvPr>
            <p:ph sz="quarter" idx="33"/>
          </p:nvPr>
        </p:nvSpPr>
        <p:spPr>
          <a:xfrm>
            <a:off x="1769012" y="4832520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8" name="Content Placeholder 6"/>
          <p:cNvSpPr>
            <a:spLocks noGrp="1"/>
          </p:cNvSpPr>
          <p:nvPr>
            <p:ph sz="quarter" idx="32"/>
          </p:nvPr>
        </p:nvSpPr>
        <p:spPr>
          <a:xfrm>
            <a:off x="1769012" y="3559243"/>
            <a:ext cx="6384388" cy="507320"/>
          </a:xfrm>
          <a:gradFill>
            <a:gsLst>
              <a:gs pos="100000">
                <a:schemeClr val="accent6"/>
              </a:gs>
              <a:gs pos="0">
                <a:schemeClr val="bg1"/>
              </a:gs>
            </a:gsLst>
            <a:lin ang="0" scaled="0"/>
          </a:gradFill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b="1" smtClean="0">
                <a:solidFill>
                  <a:schemeClr val="accent3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39" name="Content Placeholder 6"/>
          <p:cNvSpPr>
            <a:spLocks noGrp="1"/>
          </p:cNvSpPr>
          <p:nvPr>
            <p:ph sz="quarter" idx="35"/>
          </p:nvPr>
        </p:nvSpPr>
        <p:spPr>
          <a:xfrm>
            <a:off x="1769012" y="4186056"/>
            <a:ext cx="6384388" cy="512532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chemeClr val="tx2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Agenda + Call 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38980" y="1600200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13"/>
          </p:nvPr>
        </p:nvSpPr>
        <p:spPr>
          <a:xfrm>
            <a:off x="1769012" y="1600200"/>
            <a:ext cx="6384388" cy="507320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chemeClr val="tx2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38980" y="2247967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38980" y="2895734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638980" y="3543501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8153400" y="2915783"/>
            <a:ext cx="4038600" cy="1777593"/>
          </a:xfrm>
          <a:solidFill>
            <a:schemeClr val="accent6"/>
          </a:solidFill>
        </p:spPr>
        <p:txBody>
          <a:bodyPr vert="horz" lIns="182880" tIns="45720" rIns="731520" bIns="45720" rtlCol="0">
            <a:noAutofit/>
          </a:bodyPr>
          <a:lstStyle>
            <a:lvl1pPr>
              <a:defRPr lang="en-US" sz="1800" b="1" dirty="0" smtClean="0"/>
            </a:lvl1pPr>
            <a:lvl2pPr>
              <a:defRPr lang="en-US" b="1" dirty="0" smtClean="0"/>
            </a:lvl2pPr>
            <a:lvl3pPr>
              <a:defRPr lang="en-US" b="1" dirty="0" smtClean="0"/>
            </a:lvl3pPr>
            <a:lvl4pPr>
              <a:defRPr lang="en-US" b="1" dirty="0" smtClean="0"/>
            </a:lvl4pPr>
            <a:lvl5pPr>
              <a:defRPr lang="en-US" b="1" dirty="0"/>
            </a:lvl5pPr>
          </a:lstStyle>
          <a:p>
            <a:pPr lvl="0"/>
            <a:r>
              <a:rPr lang="en-US" dirty="0"/>
              <a:t>Click to edit Master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27" hasCustomPrompt="1"/>
          </p:nvPr>
        </p:nvSpPr>
        <p:spPr>
          <a:xfrm>
            <a:off x="638980" y="4191268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638980" y="4839037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0" name="Content Placeholder 6"/>
          <p:cNvSpPr>
            <a:spLocks noGrp="1"/>
          </p:cNvSpPr>
          <p:nvPr>
            <p:ph sz="quarter" idx="29"/>
          </p:nvPr>
        </p:nvSpPr>
        <p:spPr>
          <a:xfrm>
            <a:off x="1769012" y="2246664"/>
            <a:ext cx="6384388" cy="507320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chemeClr val="tx2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21" name="Content Placeholder 6"/>
          <p:cNvSpPr>
            <a:spLocks noGrp="1"/>
          </p:cNvSpPr>
          <p:nvPr>
            <p:ph sz="quarter" idx="30"/>
          </p:nvPr>
        </p:nvSpPr>
        <p:spPr>
          <a:xfrm>
            <a:off x="1769012" y="2893128"/>
            <a:ext cx="6384388" cy="507320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chemeClr val="tx2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22" name="Content Placeholder 6"/>
          <p:cNvSpPr>
            <a:spLocks noGrp="1"/>
          </p:cNvSpPr>
          <p:nvPr>
            <p:ph sz="quarter" idx="31"/>
          </p:nvPr>
        </p:nvSpPr>
        <p:spPr>
          <a:xfrm>
            <a:off x="1769012" y="3539592"/>
            <a:ext cx="6384388" cy="507320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chemeClr val="tx2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23" name="Content Placeholder 6"/>
          <p:cNvSpPr>
            <a:spLocks noGrp="1"/>
          </p:cNvSpPr>
          <p:nvPr>
            <p:ph sz="quarter" idx="32"/>
          </p:nvPr>
        </p:nvSpPr>
        <p:spPr>
          <a:xfrm>
            <a:off x="1769012" y="4186056"/>
            <a:ext cx="6384388" cy="507320"/>
          </a:xfrm>
          <a:gradFill>
            <a:gsLst>
              <a:gs pos="100000">
                <a:schemeClr val="accent6"/>
              </a:gs>
              <a:gs pos="0">
                <a:schemeClr val="bg1"/>
              </a:gs>
            </a:gsLst>
            <a:lin ang="0" scaled="0"/>
          </a:gradFill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b="1" smtClean="0">
                <a:solidFill>
                  <a:schemeClr val="accent3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24" name="Content Placeholder 6"/>
          <p:cNvSpPr>
            <a:spLocks noGrp="1"/>
          </p:cNvSpPr>
          <p:nvPr>
            <p:ph sz="quarter" idx="33"/>
          </p:nvPr>
        </p:nvSpPr>
        <p:spPr>
          <a:xfrm>
            <a:off x="1769012" y="4832520"/>
            <a:ext cx="6384388" cy="507320"/>
          </a:xfrm>
          <a:noFill/>
        </p:spPr>
        <p:txBody>
          <a:bodyPr lIns="182880" rIns="457200" anchor="ctr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4"/>
          </p:nvPr>
        </p:nvSpPr>
        <p:spPr/>
        <p:txBody>
          <a:bodyPr/>
          <a:lstStyle/>
          <a:p>
            <a:r>
              <a:rPr lang="en-US"/>
              <a:t>Footer as Needed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Agenda + Call 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38980" y="1600200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13"/>
          </p:nvPr>
        </p:nvSpPr>
        <p:spPr>
          <a:xfrm>
            <a:off x="1769012" y="1600200"/>
            <a:ext cx="6384388" cy="507320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rgbClr val="666666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38980" y="2247967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38980" y="2895734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638980" y="3543501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8153400" y="3539592"/>
            <a:ext cx="4038600" cy="1806765"/>
          </a:xfrm>
          <a:solidFill>
            <a:schemeClr val="accent6"/>
          </a:solidFill>
        </p:spPr>
        <p:txBody>
          <a:bodyPr vert="horz" lIns="182880" tIns="45720" rIns="731520" bIns="45720" rtlCol="0">
            <a:noAutofit/>
          </a:bodyPr>
          <a:lstStyle>
            <a:lvl1pPr>
              <a:defRPr lang="en-US" sz="1800" b="1" dirty="0" smtClean="0"/>
            </a:lvl1pPr>
            <a:lvl2pPr>
              <a:defRPr lang="en-US" b="1" dirty="0" smtClean="0"/>
            </a:lvl2pPr>
            <a:lvl3pPr>
              <a:defRPr lang="en-US" b="1" dirty="0" smtClean="0"/>
            </a:lvl3pPr>
            <a:lvl4pPr>
              <a:defRPr lang="en-US" b="1" dirty="0" smtClean="0"/>
            </a:lvl4pPr>
            <a:lvl5pPr>
              <a:defRPr lang="en-US" b="1" dirty="0"/>
            </a:lvl5pPr>
          </a:lstStyle>
          <a:p>
            <a:pPr lvl="0"/>
            <a:r>
              <a:rPr lang="en-US" dirty="0"/>
              <a:t>Click to edit Master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27" hasCustomPrompt="1"/>
          </p:nvPr>
        </p:nvSpPr>
        <p:spPr>
          <a:xfrm>
            <a:off x="638980" y="4191268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638980" y="4839037"/>
            <a:ext cx="796099" cy="50732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0" name="Content Placeholder 6"/>
          <p:cNvSpPr>
            <a:spLocks noGrp="1"/>
          </p:cNvSpPr>
          <p:nvPr>
            <p:ph sz="quarter" idx="29"/>
          </p:nvPr>
        </p:nvSpPr>
        <p:spPr>
          <a:xfrm>
            <a:off x="1769012" y="2246664"/>
            <a:ext cx="6384388" cy="507320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rgbClr val="666666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21" name="Content Placeholder 6"/>
          <p:cNvSpPr>
            <a:spLocks noGrp="1"/>
          </p:cNvSpPr>
          <p:nvPr>
            <p:ph sz="quarter" idx="30"/>
          </p:nvPr>
        </p:nvSpPr>
        <p:spPr>
          <a:xfrm>
            <a:off x="1769012" y="2893128"/>
            <a:ext cx="6384388" cy="507320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rgbClr val="666666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22" name="Content Placeholder 6"/>
          <p:cNvSpPr>
            <a:spLocks noGrp="1"/>
          </p:cNvSpPr>
          <p:nvPr>
            <p:ph sz="quarter" idx="31"/>
          </p:nvPr>
        </p:nvSpPr>
        <p:spPr>
          <a:xfrm>
            <a:off x="1769012" y="3539592"/>
            <a:ext cx="6384388" cy="507320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rgbClr val="666666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23" name="Content Placeholder 6"/>
          <p:cNvSpPr>
            <a:spLocks noGrp="1"/>
          </p:cNvSpPr>
          <p:nvPr>
            <p:ph sz="quarter" idx="32"/>
          </p:nvPr>
        </p:nvSpPr>
        <p:spPr>
          <a:xfrm>
            <a:off x="1769012" y="4186056"/>
            <a:ext cx="6384388" cy="507320"/>
          </a:xfrm>
          <a:noFill/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sz="1800" b="1" smtClean="0">
                <a:solidFill>
                  <a:srgbClr val="666666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24" name="Content Placeholder 6"/>
          <p:cNvSpPr>
            <a:spLocks noGrp="1"/>
          </p:cNvSpPr>
          <p:nvPr>
            <p:ph sz="quarter" idx="33"/>
          </p:nvPr>
        </p:nvSpPr>
        <p:spPr>
          <a:xfrm>
            <a:off x="1769012" y="4832520"/>
            <a:ext cx="6384388" cy="507320"/>
          </a:xfrm>
          <a:gradFill>
            <a:gsLst>
              <a:gs pos="100000">
                <a:schemeClr val="accent6"/>
              </a:gs>
              <a:gs pos="0">
                <a:schemeClr val="bg1"/>
              </a:gs>
            </a:gsLst>
            <a:lin ang="0" scaled="0"/>
          </a:gradFill>
        </p:spPr>
        <p:txBody>
          <a:bodyPr vert="horz" lIns="182880" tIns="45720" rIns="457200" bIns="45720" rtlCol="0" anchor="ctr">
            <a:noAutofit/>
          </a:bodyPr>
          <a:lstStyle>
            <a:lvl1pPr>
              <a:defRPr lang="en-US" b="1" smtClean="0">
                <a:solidFill>
                  <a:schemeClr val="accent3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35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6"/>
          </p:nvPr>
        </p:nvSpPr>
        <p:spPr/>
        <p:txBody>
          <a:bodyPr/>
          <a:lstStyle/>
          <a:p>
            <a:r>
              <a:rPr lang="en-US"/>
              <a:t>Footer as Needed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" t="20679" r="1628" b="27849"/>
          <a:stretch/>
        </p:blipFill>
        <p:spPr>
          <a:xfrm>
            <a:off x="-21264" y="0"/>
            <a:ext cx="12213264" cy="685800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626512" y="3341195"/>
            <a:ext cx="10917716" cy="1178784"/>
          </a:xfrm>
          <a:noFill/>
          <a:effectLst/>
        </p:spPr>
        <p:txBody>
          <a:bodyPr vert="horz" wrap="square" lIns="182880" tIns="91440" rIns="457200" bIns="91440" rtlCol="0" anchor="ctr">
            <a:sp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lang="en-US" sz="2400" b="0" i="0" smtClean="0">
                <a:solidFill>
                  <a:schemeClr val="bg1"/>
                </a:solidFill>
                <a:latin typeface="+mj-lt"/>
                <a:ea typeface="20 db" charset="0"/>
                <a:cs typeface="20 db" charset="0"/>
              </a:defRPr>
            </a:lvl1pPr>
            <a:lvl2pPr marL="11113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None/>
              <a:tabLst/>
              <a:defRPr lang="en-US" sz="1600" b="0" i="0" kern="1200" smtClean="0">
                <a:solidFill>
                  <a:schemeClr val="bg1"/>
                </a:solidFill>
                <a:latin typeface="+mn-lt"/>
                <a:ea typeface="20 db" charset="0"/>
                <a:cs typeface="20 db" charset="0"/>
              </a:defRPr>
            </a:lvl2pPr>
            <a:lvl3pPr marL="11113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None/>
              <a:tabLst/>
              <a:defRPr lang="en-US" sz="1400" b="0" i="0" smtClean="0">
                <a:solidFill>
                  <a:schemeClr val="bg1"/>
                </a:solidFill>
                <a:latin typeface="+mn-lt"/>
                <a:ea typeface="20 db" charset="0"/>
                <a:cs typeface="20 db" charset="0"/>
              </a:defRPr>
            </a:lvl3pPr>
            <a:lvl4pPr marL="11113" indent="0">
              <a:lnSpc>
                <a:spcPct val="110000"/>
              </a:lnSpc>
              <a:spcBef>
                <a:spcPts val="0"/>
              </a:spcBef>
              <a:buFont typeface="Arial" charset="0"/>
              <a:buNone/>
              <a:tabLst/>
              <a:defRPr lang="en-US" sz="1400" i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lang="en-US"/>
            </a:lvl5pPr>
          </a:lstStyle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SUBTITLE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6511" y="1328336"/>
            <a:ext cx="10917716" cy="2012859"/>
          </a:xfrm>
          <a:noFill/>
          <a:effectLst/>
        </p:spPr>
        <p:txBody>
          <a:bodyPr vert="horz" wrap="square" lIns="182880" tIns="91440" rIns="457200" bIns="91440" rtlCol="0" anchor="b">
            <a:spAutoFit/>
          </a:bodyPr>
          <a:lstStyle>
            <a:lvl1pPr>
              <a:defRPr lang="en-US" sz="6600" baseline="0">
                <a:solidFill>
                  <a:schemeClr val="bg1"/>
                </a:solidFill>
              </a:defRPr>
            </a:lvl1pPr>
          </a:lstStyle>
          <a:p>
            <a:pPr marL="11113" lvl="0" indent="-11113">
              <a:spcAft>
                <a:spcPts val="1200"/>
              </a:spcAft>
              <a:buClr>
                <a:schemeClr val="accent1"/>
              </a:buClr>
              <a:buFont typeface="Wingdings" charset="2"/>
              <a:tabLst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12" y="5983143"/>
            <a:ext cx="5153001" cy="578081"/>
          </a:xfrm>
          <a:prstGeom prst="rect">
            <a:avLst/>
          </a:prstGeom>
        </p:spPr>
      </p:pic>
      <p:sp>
        <p:nvSpPr>
          <p:cNvPr id="14" name="Footer Placeholder 1"/>
          <p:cNvSpPr>
            <a:spLocks noGrp="1"/>
          </p:cNvSpPr>
          <p:nvPr>
            <p:ph type="ftr" sz="quarter" idx="13"/>
          </p:nvPr>
        </p:nvSpPr>
        <p:spPr>
          <a:xfrm>
            <a:off x="5940655" y="6303547"/>
            <a:ext cx="5603574" cy="257677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Footer as Needed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Clr>
                <a:schemeClr val="accent1"/>
              </a:buClr>
              <a:buFont typeface="Wingdings" charset="2"/>
              <a:buChar char="§"/>
              <a:defRPr/>
            </a:lvl1pPr>
            <a:lvl2pPr marL="685800" indent="-228600">
              <a:buClr>
                <a:schemeClr val="accent1"/>
              </a:buClr>
              <a:buFont typeface="Arial" charset="0"/>
              <a:buChar char="•"/>
              <a:defRPr/>
            </a:lvl2pPr>
            <a:lvl3pPr marL="1143000" indent="-228600">
              <a:buClr>
                <a:schemeClr val="accent1"/>
              </a:buClr>
              <a:buFont typeface=".AppleSystemUIFont" charset="-120"/>
              <a:buChar char="-"/>
              <a:defRPr/>
            </a:lvl3pPr>
            <a:lvl4pPr marL="1600200" indent="-228600">
              <a:buClr>
                <a:schemeClr val="accent1"/>
              </a:buClr>
              <a:buFont typeface="Courier New" charset="0"/>
              <a:buChar char="o"/>
              <a:defRPr/>
            </a:lvl4pPr>
            <a:lvl5pPr marL="2057400" indent="-228600">
              <a:buClr>
                <a:schemeClr val="accent1"/>
              </a:buClr>
              <a:buFont typeface=".AppleSystemUIFont" charset="-120"/>
              <a:buChar char="-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Footer as Needed</a:t>
            </a:r>
          </a:p>
        </p:txBody>
      </p:sp>
    </p:spTree>
    <p:extLst>
      <p:ext uri="{BB962C8B-B14F-4D97-AF65-F5344CB8AC3E}">
        <p14:creationId xmlns:p14="http://schemas.microsoft.com/office/powerpoint/2010/main" val="1898142516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" t="20678" r="1628" b="33283"/>
          <a:stretch/>
        </p:blipFill>
        <p:spPr>
          <a:xfrm>
            <a:off x="-21264" y="0"/>
            <a:ext cx="12213264" cy="613410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979" y="577535"/>
            <a:ext cx="10901342" cy="2852737"/>
          </a:xfrm>
        </p:spPr>
        <p:txBody>
          <a:bodyPr anchor="b"/>
          <a:lstStyle>
            <a:lvl1pPr>
              <a:defRPr sz="6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8979" y="3457260"/>
            <a:ext cx="10901342" cy="114077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7447" y="6396690"/>
            <a:ext cx="915571" cy="2576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>
                <a:solidFill>
                  <a:schemeClr val="tx2"/>
                </a:solidFill>
                <a:latin typeface="+mn-lt"/>
                <a:ea typeface="Century Gothic" charset="0"/>
                <a:cs typeface="Century Gothic" charset="0"/>
              </a:defRPr>
            </a:lvl1pPr>
          </a:lstStyle>
          <a:p>
            <a:fld id="{65625F11-EADC-2944-8437-490DA1E2084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82" b="28647"/>
          <a:stretch/>
        </p:blipFill>
        <p:spPr>
          <a:xfrm>
            <a:off x="638979" y="6356350"/>
            <a:ext cx="3685001" cy="338359"/>
          </a:xfrm>
          <a:prstGeom prst="rect">
            <a:avLst/>
          </a:prstGeom>
        </p:spPr>
      </p:pic>
      <p:sp>
        <p:nvSpPr>
          <p:cNvPr id="1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23200" y="6396690"/>
            <a:ext cx="5915027" cy="2576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Footer as Needed</a:t>
            </a:r>
          </a:p>
        </p:txBody>
      </p:sp>
    </p:spTree>
    <p:extLst>
      <p:ext uri="{BB962C8B-B14F-4D97-AF65-F5344CB8AC3E}">
        <p14:creationId xmlns:p14="http://schemas.microsoft.com/office/powerpoint/2010/main" val="1211690227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980" y="1257301"/>
            <a:ext cx="5380820" cy="449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257301"/>
            <a:ext cx="5380818" cy="449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Footer as Needed</a:t>
            </a:r>
          </a:p>
        </p:txBody>
      </p:sp>
    </p:spTree>
    <p:extLst>
      <p:ext uri="{BB962C8B-B14F-4D97-AF65-F5344CB8AC3E}">
        <p14:creationId xmlns:p14="http://schemas.microsoft.com/office/powerpoint/2010/main" val="290220688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8979" y="1257300"/>
            <a:ext cx="10914039" cy="53040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4"/>
                </a:solidFill>
                <a:latin typeface="+mj-lt"/>
                <a:ea typeface="Century Gothic" charset="0"/>
                <a:cs typeface="Century Gothic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8980" y="1787709"/>
            <a:ext cx="10914038" cy="396539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Footer as Needed</a:t>
            </a:r>
          </a:p>
        </p:txBody>
      </p:sp>
    </p:spTree>
    <p:extLst>
      <p:ext uri="{BB962C8B-B14F-4D97-AF65-F5344CB8AC3E}">
        <p14:creationId xmlns:p14="http://schemas.microsoft.com/office/powerpoint/2010/main" val="803740879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8980" y="1257300"/>
            <a:ext cx="5358595" cy="532863"/>
          </a:xfrm>
        </p:spPr>
        <p:txBody>
          <a:bodyPr anchor="b"/>
          <a:lstStyle>
            <a:lvl1pPr marL="0" indent="0">
              <a:buNone/>
              <a:defRPr lang="en-US" sz="2400" b="1" kern="1200" dirty="0" smtClean="0">
                <a:solidFill>
                  <a:schemeClr val="accent4"/>
                </a:solidFill>
                <a:latin typeface="+mj-lt"/>
                <a:ea typeface="Century Gothic" charset="0"/>
                <a:cs typeface="Century Gothic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Wingdings" charset="2"/>
              <a:buNone/>
            </a:pPr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8980" y="1777285"/>
            <a:ext cx="5358595" cy="39758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777285"/>
            <a:ext cx="5380818" cy="39758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Footer as Needed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4"/>
          </p:nvPr>
        </p:nvSpPr>
        <p:spPr>
          <a:xfrm>
            <a:off x="6172200" y="1257300"/>
            <a:ext cx="5380818" cy="532863"/>
          </a:xfrm>
        </p:spPr>
        <p:txBody>
          <a:bodyPr anchor="b"/>
          <a:lstStyle>
            <a:lvl1pPr marL="0" indent="0">
              <a:buNone/>
              <a:defRPr lang="en-US" sz="2400" b="1" kern="1200" dirty="0" smtClean="0">
                <a:solidFill>
                  <a:schemeClr val="accent4"/>
                </a:solidFill>
                <a:latin typeface="+mj-lt"/>
                <a:ea typeface="Century Gothic" charset="0"/>
                <a:cs typeface="Century Gothic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Wingdings" charset="2"/>
              <a:buNone/>
            </a:pPr>
            <a:r>
              <a:rPr lang="en-US"/>
              <a:t>Edit Master text styles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Footer as Needed</a:t>
            </a:r>
          </a:p>
        </p:txBody>
      </p:sp>
    </p:spTree>
    <p:extLst>
      <p:ext uri="{BB962C8B-B14F-4D97-AF65-F5344CB8AC3E}">
        <p14:creationId xmlns:p14="http://schemas.microsoft.com/office/powerpoint/2010/main" val="800813723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638979" y="6119352"/>
            <a:ext cx="10917715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7447" y="6396690"/>
            <a:ext cx="915571" cy="2576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i="0">
                <a:solidFill>
                  <a:schemeClr val="tx2"/>
                </a:solidFill>
                <a:latin typeface="+mn-lt"/>
                <a:ea typeface="Century Gothic" charset="0"/>
                <a:cs typeface="Century Gothic" charset="0"/>
              </a:defRPr>
            </a:lvl1pPr>
          </a:lstStyle>
          <a:p>
            <a:fld id="{65625F11-EADC-2944-8437-490DA1E2084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82" b="28647"/>
          <a:stretch/>
        </p:blipFill>
        <p:spPr>
          <a:xfrm>
            <a:off x="638979" y="6356350"/>
            <a:ext cx="3685001" cy="338359"/>
          </a:xfrm>
          <a:prstGeom prst="rect">
            <a:avLst/>
          </a:prstGeom>
        </p:spPr>
      </p:pic>
      <p:sp>
        <p:nvSpPr>
          <p:cNvPr id="12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23200" y="6396690"/>
            <a:ext cx="5915027" cy="2576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Footer as Needed</a:t>
            </a:r>
          </a:p>
        </p:txBody>
      </p:sp>
    </p:spTree>
    <p:extLst>
      <p:ext uri="{BB962C8B-B14F-4D97-AF65-F5344CB8AC3E}">
        <p14:creationId xmlns:p14="http://schemas.microsoft.com/office/powerpoint/2010/main" val="996226712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638979" y="6119352"/>
            <a:ext cx="10917715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8980" y="255182"/>
            <a:ext cx="10914038" cy="7577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8979" y="1257301"/>
            <a:ext cx="10914039" cy="449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7447" y="6396690"/>
            <a:ext cx="915571" cy="2576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>
                <a:solidFill>
                  <a:schemeClr val="tx2"/>
                </a:solidFill>
                <a:latin typeface="+mn-lt"/>
                <a:ea typeface="Century Gothic" charset="0"/>
                <a:cs typeface="Century Gothic" charset="0"/>
              </a:defRPr>
            </a:lvl1pPr>
          </a:lstStyle>
          <a:p>
            <a:fld id="{65625F11-EADC-2944-8437-490DA1E2084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82" b="28647"/>
          <a:stretch/>
        </p:blipFill>
        <p:spPr>
          <a:xfrm>
            <a:off x="638979" y="6356350"/>
            <a:ext cx="3685001" cy="338359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23200" y="6396690"/>
            <a:ext cx="5915027" cy="2576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Footer as Needed</a:t>
            </a:r>
          </a:p>
        </p:txBody>
      </p:sp>
    </p:spTree>
    <p:extLst>
      <p:ext uri="{BB962C8B-B14F-4D97-AF65-F5344CB8AC3E}">
        <p14:creationId xmlns:p14="http://schemas.microsoft.com/office/powerpoint/2010/main" val="1984575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50" r:id="rId3"/>
    <p:sldLayoutId id="2147483651" r:id="rId4"/>
    <p:sldLayoutId id="2147483652" r:id="rId5"/>
    <p:sldLayoutId id="2147483653" r:id="rId6"/>
    <p:sldLayoutId id="2147483666" r:id="rId7"/>
    <p:sldLayoutId id="2147483654" r:id="rId8"/>
    <p:sldLayoutId id="2147483655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</p:sldLayoutIdLst>
  <p:transition spd="slow">
    <p:wipe/>
  </p:transition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1"/>
        </a:buClr>
        <a:buFont typeface="Wingdings" charset="2"/>
        <a:buChar char="§"/>
        <a:defRPr sz="2000" b="0" i="0" kern="1200">
          <a:solidFill>
            <a:schemeClr val="tx1"/>
          </a:solidFill>
          <a:latin typeface="+mn-lt"/>
          <a:ea typeface="20 db" charset="0"/>
          <a:cs typeface="20 db" charset="0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1"/>
        </a:buClr>
        <a:buFont typeface="Arial" charset="0"/>
        <a:buChar char="•"/>
        <a:defRPr sz="1800" b="0" i="0" kern="1200">
          <a:solidFill>
            <a:schemeClr val="tx1"/>
          </a:solidFill>
          <a:latin typeface="+mn-lt"/>
          <a:ea typeface="20 db" charset="0"/>
          <a:cs typeface="20 db" charset="0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1"/>
        </a:buClr>
        <a:buFont typeface=".AppleSystemUIFont" charset="-120"/>
        <a:buChar char="-"/>
        <a:defRPr sz="1800" b="0" i="0" kern="1200">
          <a:solidFill>
            <a:schemeClr val="tx1"/>
          </a:solidFill>
          <a:latin typeface="+mn-lt"/>
          <a:ea typeface="20 db" charset="0"/>
          <a:cs typeface="20 db" charset="0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1"/>
        </a:buClr>
        <a:buFont typeface="Courier New" charset="0"/>
        <a:buChar char="o"/>
        <a:defRPr sz="1800" b="0" i="0" kern="1200">
          <a:solidFill>
            <a:schemeClr val="tx1"/>
          </a:solidFill>
          <a:latin typeface="+mn-lt"/>
          <a:ea typeface="20 db" charset="0"/>
          <a:cs typeface="20 db" charset="0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1"/>
        </a:buClr>
        <a:buFont typeface=".AppleSystemUIFont" charset="-120"/>
        <a:buChar char="-"/>
        <a:defRPr sz="1800" b="0" i="0" kern="1200">
          <a:solidFill>
            <a:schemeClr val="tx1"/>
          </a:solidFill>
          <a:latin typeface="+mn-lt"/>
          <a:ea typeface="20 db" charset="0"/>
          <a:cs typeface="20 db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624" userDrawn="1">
          <p15:clr>
            <a:srgbClr val="F26B43"/>
          </p15:clr>
        </p15:guide>
        <p15:guide id="4" orient="horz" pos="792" userDrawn="1">
          <p15:clr>
            <a:srgbClr val="F26B43"/>
          </p15:clr>
        </p15:guide>
        <p15:guide id="5" pos="408" userDrawn="1">
          <p15:clr>
            <a:srgbClr val="F26B43"/>
          </p15:clr>
        </p15:guide>
        <p15:guide id="6" pos="7272" userDrawn="1">
          <p15:clr>
            <a:srgbClr val="F26B43"/>
          </p15:clr>
        </p15:guide>
        <p15:guide id="7" orient="horz" pos="3624" userDrawn="1">
          <p15:clr>
            <a:srgbClr val="F26B43"/>
          </p15:clr>
        </p15:guide>
        <p15:guide id="8" orient="horz" pos="4176" userDrawn="1">
          <p15:clr>
            <a:srgbClr val="F26B43"/>
          </p15:clr>
        </p15:guide>
        <p15:guide id="9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10"/>
          <p:cNvSpPr>
            <a:spLocks noGrp="1"/>
          </p:cNvSpPr>
          <p:nvPr>
            <p:ph type="body" sz="quarter" idx="12"/>
          </p:nvPr>
        </p:nvSpPr>
        <p:spPr>
          <a:xfrm>
            <a:off x="626512" y="3713924"/>
            <a:ext cx="10917716" cy="433324"/>
          </a:xfrm>
        </p:spPr>
        <p:txBody>
          <a:bodyPr/>
          <a:lstStyle/>
          <a:p>
            <a:pPr lvl="1"/>
            <a:r>
              <a:rPr lang="en-US" dirty="0"/>
              <a:t>February 2019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26511" y="1785384"/>
            <a:ext cx="10917716" cy="1555811"/>
          </a:xfrm>
        </p:spPr>
        <p:txBody>
          <a:bodyPr/>
          <a:lstStyle/>
          <a:p>
            <a:r>
              <a:rPr lang="en-US" dirty="0"/>
              <a:t>UM-Plan:</a:t>
            </a:r>
            <a:br>
              <a:rPr lang="en-US" dirty="0"/>
            </a:br>
            <a:r>
              <a:rPr lang="en-US" sz="3300" dirty="0"/>
              <a:t>Strategic Financial Planning &amp; Analysis Tool</a:t>
            </a:r>
          </a:p>
        </p:txBody>
      </p:sp>
    </p:spTree>
    <p:extLst>
      <p:ext uri="{BB962C8B-B14F-4D97-AF65-F5344CB8AC3E}">
        <p14:creationId xmlns:p14="http://schemas.microsoft.com/office/powerpoint/2010/main" val="596468965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2777EED-7533-4363-A493-8A4BBFB79FD2}"/>
              </a:ext>
            </a:extLst>
          </p:cNvPr>
          <p:cNvSpPr/>
          <p:nvPr/>
        </p:nvSpPr>
        <p:spPr>
          <a:xfrm>
            <a:off x="556590" y="1058517"/>
            <a:ext cx="10172701" cy="4914900"/>
          </a:xfrm>
          <a:prstGeom prst="rect">
            <a:avLst/>
          </a:prstGeom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800" b="1" dirty="0"/>
              <a:t>Before UM-Plan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– Why did we implement UM-Plan?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9584A5C2-0EF4-4228-8F15-2D68A82BF5EC}"/>
              </a:ext>
            </a:extLst>
          </p:cNvPr>
          <p:cNvSpPr txBox="1">
            <a:spLocks/>
          </p:cNvSpPr>
          <p:nvPr/>
        </p:nvSpPr>
        <p:spPr>
          <a:xfrm>
            <a:off x="1006641" y="1787389"/>
            <a:ext cx="4549334" cy="363440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Wingdings" charset="2"/>
              <a:buChar char="§"/>
              <a:defRPr sz="2000" b="0" i="0" kern="1200">
                <a:solidFill>
                  <a:schemeClr val="tx1"/>
                </a:solidFill>
                <a:latin typeface="+mn-lt"/>
                <a:ea typeface="20 db" charset="0"/>
                <a:cs typeface="20 db" charset="0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Arial" charset="0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20 db" charset="0"/>
                <a:cs typeface="20 db" charset="0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.AppleSystemUIFont" charset="-120"/>
              <a:buChar char="-"/>
              <a:defRPr sz="1800" b="0" i="0" kern="1200">
                <a:solidFill>
                  <a:schemeClr val="tx1"/>
                </a:solidFill>
                <a:latin typeface="+mn-lt"/>
                <a:ea typeface="20 db" charset="0"/>
                <a:cs typeface="20 db" charset="0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Courier New" charset="0"/>
              <a:buChar char="o"/>
              <a:defRPr sz="1800" b="0" i="0" kern="1200">
                <a:solidFill>
                  <a:schemeClr val="tx1"/>
                </a:solidFill>
                <a:latin typeface="+mn-lt"/>
                <a:ea typeface="20 db" charset="0"/>
                <a:cs typeface="20 db" charset="0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.AppleSystemUIFont" charset="-120"/>
              <a:buChar char="-"/>
              <a:defRPr sz="1800" b="0" i="0" kern="1200">
                <a:solidFill>
                  <a:schemeClr val="tx1"/>
                </a:solidFill>
                <a:latin typeface="+mn-lt"/>
                <a:ea typeface="20 db" charset="0"/>
                <a:cs typeface="20 db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charset="2"/>
              <a:buNone/>
            </a:pPr>
            <a:r>
              <a:rPr lang="en-US" b="1" dirty="0"/>
              <a:t>Annual budget process conducted by each campus individually: </a:t>
            </a:r>
          </a:p>
          <a:p>
            <a:pPr lvl="1"/>
            <a:r>
              <a:rPr lang="en-US" dirty="0"/>
              <a:t>Different timing</a:t>
            </a:r>
          </a:p>
          <a:p>
            <a:pPr lvl="1"/>
            <a:r>
              <a:rPr lang="en-US" dirty="0"/>
              <a:t>Different scope / content</a:t>
            </a:r>
          </a:p>
          <a:p>
            <a:pPr lvl="1"/>
            <a:r>
              <a:rPr lang="en-US" dirty="0"/>
              <a:t>Different format</a:t>
            </a:r>
          </a:p>
          <a:p>
            <a:pPr lvl="1"/>
            <a:r>
              <a:rPr lang="en-US" dirty="0"/>
              <a:t>Different tools</a:t>
            </a:r>
          </a:p>
          <a:p>
            <a:pPr lvl="1"/>
            <a:r>
              <a:rPr lang="en-US" dirty="0"/>
              <a:t>Different methodology</a:t>
            </a:r>
          </a:p>
          <a:p>
            <a:pPr lvl="1"/>
            <a:r>
              <a:rPr lang="en-US" dirty="0"/>
              <a:t>Different audience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54652D92-122B-457E-A63B-0C3AB07F5FA3}"/>
              </a:ext>
            </a:extLst>
          </p:cNvPr>
          <p:cNvSpPr txBox="1">
            <a:spLocks/>
          </p:cNvSpPr>
          <p:nvPr/>
        </p:nvSpPr>
        <p:spPr>
          <a:xfrm>
            <a:off x="6236803" y="2062370"/>
            <a:ext cx="3811657" cy="30761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Wingdings" charset="2"/>
              <a:buChar char="§"/>
              <a:defRPr sz="2000" b="0" i="0" kern="1200">
                <a:solidFill>
                  <a:schemeClr val="tx1"/>
                </a:solidFill>
                <a:latin typeface="+mn-lt"/>
                <a:ea typeface="20 db" charset="0"/>
                <a:cs typeface="20 db" charset="0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Arial" charset="0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20 db" charset="0"/>
                <a:cs typeface="20 db" charset="0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.AppleSystemUIFont" charset="-120"/>
              <a:buChar char="-"/>
              <a:defRPr sz="1800" b="0" i="0" kern="1200">
                <a:solidFill>
                  <a:schemeClr val="tx1"/>
                </a:solidFill>
                <a:latin typeface="+mn-lt"/>
                <a:ea typeface="20 db" charset="0"/>
                <a:cs typeface="20 db" charset="0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Courier New" charset="0"/>
              <a:buChar char="o"/>
              <a:defRPr sz="1800" b="0" i="0" kern="1200">
                <a:solidFill>
                  <a:schemeClr val="tx1"/>
                </a:solidFill>
                <a:latin typeface="+mn-lt"/>
                <a:ea typeface="20 db" charset="0"/>
                <a:cs typeface="20 db" charset="0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.AppleSystemUIFont" charset="-120"/>
              <a:buChar char="-"/>
              <a:defRPr sz="1800" b="0" i="0" kern="1200">
                <a:solidFill>
                  <a:schemeClr val="tx1"/>
                </a:solidFill>
                <a:latin typeface="+mn-lt"/>
                <a:ea typeface="20 db" charset="0"/>
                <a:cs typeface="20 db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2000" b="1" dirty="0"/>
              <a:t>Key Challenges</a:t>
            </a:r>
            <a:endParaRPr lang="en-US" dirty="0"/>
          </a:p>
          <a:p>
            <a:pPr lvl="1"/>
            <a:r>
              <a:rPr lang="en-US" dirty="0"/>
              <a:t>Very difficult to roll-up for system-wide reporting</a:t>
            </a:r>
          </a:p>
          <a:p>
            <a:pPr lvl="1"/>
            <a:r>
              <a:rPr lang="en-US" dirty="0"/>
              <a:t>No opportunity to revise and align mid-year</a:t>
            </a:r>
          </a:p>
          <a:p>
            <a:pPr lvl="1"/>
            <a:r>
              <a:rPr lang="en-US" dirty="0"/>
              <a:t>No detail available for long-term planning</a:t>
            </a:r>
          </a:p>
        </p:txBody>
      </p:sp>
      <p:sp>
        <p:nvSpPr>
          <p:cNvPr id="14" name="Trapezoid 13">
            <a:extLst>
              <a:ext uri="{FF2B5EF4-FFF2-40B4-BE49-F238E27FC236}">
                <a16:creationId xmlns:a16="http://schemas.microsoft.com/office/drawing/2014/main" id="{EEB9E0BC-7335-49A6-897C-E152A54082E5}"/>
              </a:ext>
            </a:extLst>
          </p:cNvPr>
          <p:cNvSpPr/>
          <p:nvPr/>
        </p:nvSpPr>
        <p:spPr>
          <a:xfrm rot="5400000">
            <a:off x="4030318" y="3299792"/>
            <a:ext cx="3697356" cy="646042"/>
          </a:xfrm>
          <a:prstGeom prst="trapezoid">
            <a:avLst>
              <a:gd name="adj" fmla="val 43478"/>
            </a:avLst>
          </a:prstGeom>
          <a:solidFill>
            <a:srgbClr val="C0000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4329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5257367-4A50-415C-8F02-FD1CF16B02A7}"/>
              </a:ext>
            </a:extLst>
          </p:cNvPr>
          <p:cNvSpPr/>
          <p:nvPr/>
        </p:nvSpPr>
        <p:spPr>
          <a:xfrm>
            <a:off x="496957" y="1117270"/>
            <a:ext cx="11056061" cy="44815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3DE228A-95FF-4A99-A222-9E6612EF1306}"/>
              </a:ext>
            </a:extLst>
          </p:cNvPr>
          <p:cNvSpPr/>
          <p:nvPr/>
        </p:nvSpPr>
        <p:spPr>
          <a:xfrm>
            <a:off x="496957" y="3429000"/>
            <a:ext cx="11056061" cy="44815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Planning Best Practices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38978" y="1117270"/>
            <a:ext cx="11362521" cy="488224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 Common Solution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Ensure data integrity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Simplify client maintenance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Provide shared experience across all campuses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Proper evolution:  start generic, grow to custom in a thoughtful</a:t>
            </a:r>
          </a:p>
          <a:p>
            <a:pPr marL="0" indent="0">
              <a:buNone/>
            </a:pPr>
            <a:r>
              <a:rPr lang="en-US" b="1" dirty="0"/>
              <a:t>Best Practices</a:t>
            </a:r>
          </a:p>
          <a:p>
            <a:pPr marL="457200" lvl="1" indent="0">
              <a:buNone/>
              <a:tabLst>
                <a:tab pos="2117725" algn="l"/>
              </a:tabLst>
            </a:pPr>
            <a:r>
              <a:rPr lang="en-US" b="1" dirty="0"/>
              <a:t>Strategic:</a:t>
            </a:r>
            <a:r>
              <a:rPr lang="en-US" dirty="0"/>
              <a:t>	Detailed budget provides senior management with support for strategic </a:t>
            </a:r>
            <a:br>
              <a:rPr lang="en-US" dirty="0"/>
            </a:br>
            <a:r>
              <a:rPr lang="en-US" dirty="0"/>
              <a:t>	decisions</a:t>
            </a:r>
          </a:p>
          <a:p>
            <a:pPr marL="457200" lvl="1" indent="0">
              <a:buNone/>
              <a:tabLst>
                <a:tab pos="2117725" algn="l"/>
              </a:tabLst>
            </a:pPr>
            <a:r>
              <a:rPr lang="en-US" b="1" dirty="0"/>
              <a:t>Proactive: </a:t>
            </a:r>
            <a:r>
              <a:rPr lang="en-US" dirty="0"/>
              <a:t>	Relying on actuals is too late</a:t>
            </a:r>
          </a:p>
          <a:p>
            <a:pPr marL="457200" lvl="1" indent="0">
              <a:buNone/>
              <a:tabLst>
                <a:tab pos="2117725" algn="l"/>
              </a:tabLst>
            </a:pPr>
            <a:r>
              <a:rPr lang="en-US" b="1" dirty="0"/>
              <a:t>Responsive:</a:t>
            </a:r>
            <a:r>
              <a:rPr lang="en-US" dirty="0"/>
              <a:t>	Greater detail forces budget planners to think about their dollars, encourage 	stewardship across the system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225341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Benefits of UM-Plan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17445" y="1250674"/>
            <a:ext cx="4749077" cy="4495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Better Data</a:t>
            </a:r>
          </a:p>
          <a:p>
            <a:r>
              <a:rPr lang="en-US" dirty="0"/>
              <a:t>Establishes a single “source-of-truth” for all reports</a:t>
            </a:r>
          </a:p>
          <a:p>
            <a:r>
              <a:rPr lang="en-US" dirty="0"/>
              <a:t>Ability to analyze at the department level and consolidate to the college level</a:t>
            </a:r>
          </a:p>
          <a:p>
            <a:r>
              <a:rPr lang="en-US" dirty="0"/>
              <a:t>All data entered in same system using the same methodology so quality is consistent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CB174C2A-1657-4CA1-89CA-437AB92BCBEC}"/>
              </a:ext>
            </a:extLst>
          </p:cNvPr>
          <p:cNvSpPr txBox="1">
            <a:spLocks/>
          </p:cNvSpPr>
          <p:nvPr/>
        </p:nvSpPr>
        <p:spPr>
          <a:xfrm>
            <a:off x="6026426" y="1250674"/>
            <a:ext cx="5752922" cy="449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Wingdings" charset="2"/>
              <a:buChar char="§"/>
              <a:defRPr sz="2000" b="0" i="0" kern="1200">
                <a:solidFill>
                  <a:schemeClr val="tx1"/>
                </a:solidFill>
                <a:latin typeface="+mn-lt"/>
                <a:ea typeface="20 db" charset="0"/>
                <a:cs typeface="20 db" charset="0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Arial" charset="0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20 db" charset="0"/>
                <a:cs typeface="20 db" charset="0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.AppleSystemUIFont" charset="-120"/>
              <a:buChar char="-"/>
              <a:defRPr sz="1800" b="0" i="0" kern="1200">
                <a:solidFill>
                  <a:schemeClr val="tx1"/>
                </a:solidFill>
                <a:latin typeface="+mn-lt"/>
                <a:ea typeface="20 db" charset="0"/>
                <a:cs typeface="20 db" charset="0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Courier New" charset="0"/>
              <a:buChar char="o"/>
              <a:defRPr sz="1800" b="0" i="0" kern="1200">
                <a:solidFill>
                  <a:schemeClr val="tx1"/>
                </a:solidFill>
                <a:latin typeface="+mn-lt"/>
                <a:ea typeface="20 db" charset="0"/>
                <a:cs typeface="20 db" charset="0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.AppleSystemUIFont" charset="-120"/>
              <a:buChar char="-"/>
              <a:defRPr sz="1800" b="0" i="0" kern="1200">
                <a:solidFill>
                  <a:schemeClr val="tx1"/>
                </a:solidFill>
                <a:latin typeface="+mn-lt"/>
                <a:ea typeface="20 db" charset="0"/>
                <a:cs typeface="20 db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Better Process</a:t>
            </a:r>
          </a:p>
          <a:p>
            <a:pPr marL="228600" lvl="1">
              <a:buFont typeface="Wingdings" charset="2"/>
              <a:buChar char="§"/>
            </a:pPr>
            <a:r>
              <a:rPr lang="en-US" sz="2000" dirty="0"/>
              <a:t>Submit/Approve process managed with workflow functionality</a:t>
            </a:r>
          </a:p>
          <a:p>
            <a:pPr marL="228600" lvl="1">
              <a:buFont typeface="Wingdings" charset="2"/>
              <a:buChar char="§"/>
            </a:pPr>
            <a:r>
              <a:rPr lang="en-US" sz="2000" dirty="0"/>
              <a:t>No shadow systems and offline tools so data is real-time with tracked changes</a:t>
            </a:r>
          </a:p>
          <a:p>
            <a:pPr marL="228600" lvl="1">
              <a:buFont typeface="Wingdings" charset="2"/>
              <a:buChar char="§"/>
            </a:pPr>
            <a:r>
              <a:rPr lang="en-US" sz="2000" dirty="0"/>
              <a:t>Reduced data entry because data for prior year actuals and budget is pre-loaded so only input changes in the budget</a:t>
            </a:r>
          </a:p>
          <a:p>
            <a:pPr marL="228600" lvl="1">
              <a:buFont typeface="Wingdings" charset="2"/>
              <a:buChar char="§"/>
            </a:pPr>
            <a:r>
              <a:rPr lang="en-US" sz="2000" dirty="0"/>
              <a:t>Shared reports reduce effort to build custom views</a:t>
            </a:r>
          </a:p>
        </p:txBody>
      </p:sp>
    </p:spTree>
    <p:extLst>
      <p:ext uri="{BB962C8B-B14F-4D97-AF65-F5344CB8AC3E}">
        <p14:creationId xmlns:p14="http://schemas.microsoft.com/office/powerpoint/2010/main" val="188623960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Started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17445" y="1305736"/>
            <a:ext cx="9920002" cy="4495800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en-US" dirty="0"/>
              <a:t>Request access to UM-Plan from your Campus Budget Director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/>
              <a:t>Review the UM-Plan first-time login instructions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/>
              <a:t>Review the other beginner help documentation: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Position Budget Planning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Non-Personnel Budget Planning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UM-Plan Platform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97195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U Mass (2)">
      <a:dk1>
        <a:srgbClr val="000000"/>
      </a:dk1>
      <a:lt1>
        <a:srgbClr val="FFFFFF"/>
      </a:lt1>
      <a:dk2>
        <a:srgbClr val="666666"/>
      </a:dk2>
      <a:lt2>
        <a:srgbClr val="EEF4F8"/>
      </a:lt2>
      <a:accent1>
        <a:srgbClr val="0068AE"/>
      </a:accent1>
      <a:accent2>
        <a:srgbClr val="9D2234"/>
      </a:accent2>
      <a:accent3>
        <a:srgbClr val="004B86"/>
      </a:accent3>
      <a:accent4>
        <a:srgbClr val="7F949F"/>
      </a:accent4>
      <a:accent5>
        <a:srgbClr val="7ECFFF"/>
      </a:accent5>
      <a:accent6>
        <a:srgbClr val="C9DAE4"/>
      </a:accent6>
      <a:hlink>
        <a:srgbClr val="005C9B"/>
      </a:hlink>
      <a:folHlink>
        <a:srgbClr val="A61E36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2857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accent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9" id="{B0133C27-46E6-4107-AF37-66B44A72AF0E}" vid="{60470BAC-8711-40FC-AB9B-0519536E08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PPT_Widescreen (Preferred)</Template>
  <TotalTime>204</TotalTime>
  <Words>610</Words>
  <Application>Microsoft Office PowerPoint</Application>
  <PresentationFormat>Widescreen</PresentationFormat>
  <Paragraphs>81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.AppleSystemUIFont</vt:lpstr>
      <vt:lpstr>20 db</vt:lpstr>
      <vt:lpstr>Arial</vt:lpstr>
      <vt:lpstr>Calibri</vt:lpstr>
      <vt:lpstr>Century Gothic</vt:lpstr>
      <vt:lpstr>Courier New</vt:lpstr>
      <vt:lpstr>Wingdings</vt:lpstr>
      <vt:lpstr>Office Theme</vt:lpstr>
      <vt:lpstr>UM-Plan: Strategic Financial Planning &amp; Analysis Tool</vt:lpstr>
      <vt:lpstr>Background – Why did we implement UM-Plan?</vt:lpstr>
      <vt:lpstr>Budget Planning Best Practices</vt:lpstr>
      <vt:lpstr>Key Benefits of UM-Plan</vt:lpstr>
      <vt:lpstr>How to Get Started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Pasquini, LeeAnn</dc:creator>
  <cp:lastModifiedBy>Jasmine Manuelyan</cp:lastModifiedBy>
  <cp:revision>26</cp:revision>
  <cp:lastPrinted>2019-02-12T12:37:57Z</cp:lastPrinted>
  <dcterms:created xsi:type="dcterms:W3CDTF">2018-10-21T19:48:20Z</dcterms:created>
  <dcterms:modified xsi:type="dcterms:W3CDTF">2021-01-18T21:40:36Z</dcterms:modified>
</cp:coreProperties>
</file>