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4"/>
  </p:sldMasterIdLst>
  <p:notesMasterIdLst>
    <p:notesMasterId r:id="rId17"/>
  </p:notesMasterIdLst>
  <p:handoutMasterIdLst>
    <p:handoutMasterId r:id="rId18"/>
  </p:handoutMasterIdLst>
  <p:sldIdLst>
    <p:sldId id="256" r:id="rId5"/>
    <p:sldId id="2147482337" r:id="rId6"/>
    <p:sldId id="2147482345" r:id="rId7"/>
    <p:sldId id="2147482316" r:id="rId8"/>
    <p:sldId id="2147482339" r:id="rId9"/>
    <p:sldId id="2147482336" r:id="rId10"/>
    <p:sldId id="2147482338" r:id="rId11"/>
    <p:sldId id="258" r:id="rId12"/>
    <p:sldId id="2147482067" r:id="rId13"/>
    <p:sldId id="2147482354" r:id="rId14"/>
    <p:sldId id="2147482355" r:id="rId15"/>
    <p:sldId id="2147482352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6" pos="528" userDrawn="1">
          <p15:clr>
            <a:srgbClr val="A4A3A4"/>
          </p15:clr>
        </p15:guide>
        <p15:guide id="7" pos="715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91820C-767A-05DD-F7C2-8572C7963FDA}" name="Durkin, Michael E" initials="" userId="S::MDurkin@umassp.edu::c8c19f59-5be9-4b76-be68-90a227b6eae5" providerId="AD"/>
  <p188:author id="{64B44621-67D3-B490-D214-4CFEA850561C}" name="Oliver, Garret" initials="" userId="S::GOliver@umassp.edu::5dcda535-052e-440d-8f6c-a91494685230" providerId="AD"/>
  <p188:author id="{1EC3B82F-65EE-F2CF-CD0B-B1873E9C6459}" name="Onwuka, Amanda" initials="OA" userId="S::aonwuka@umassp.edu::4383f843-536e-4cfb-84ce-4357c6b3ea7c" providerId="AD"/>
  <p188:author id="{4D42AC30-8BD5-EABA-71C0-A31116422D1C}" name="McGovern, Michael" initials="MM" userId="S::mmcgovern@umassp.edu::f2475540-c69b-4171-97be-33f519a84ee7" providerId="AD"/>
  <p188:author id="{0D009032-9925-EB19-262D-BD36B9D4D007}" name="Merrill, Caitrin" initials="MC" userId="S::cmerrill@umassp.edu::e89cf607-bddf-48ce-8222-2f70d1d6ae86" providerId="AD"/>
  <p188:author id="{4D203951-D4E9-6168-77D9-799305942D62}" name="Escobedo, Christine M" initials="" userId="S::CEscobedo@umassp.edu::f11e1ef0-ca39-457f-afe8-b19a5ad25892" providerId="AD"/>
  <p188:author id="{52A4A853-E631-1039-DBC0-3B9E441E70C1}" name="Smith, Bradford L" initials="" userId="S::BLSmith@umassp.edu::5d9f0ba5-e12f-4287-a5de-af73f451e535" providerId="AD"/>
  <p188:author id="{60F8675E-4C86-7415-5D6B-D90ACB1650BA}" name="Lyons, Iris" initials="LI" userId="S::ilyons@umassp.edu::edf4c098-ac67-4dc7-846b-dea2512f5ef7" providerId="AD"/>
  <p188:author id="{90406062-7036-3FC3-315A-70090B82867D}" name="Durkin, Michael E" initials="DM" userId="S::mdurkin@umassp.edu::c8c19f59-5be9-4b76-be68-90a227b6eae5" providerId="AD"/>
  <p188:author id="{F6342C6D-2D1B-0067-9CFC-2F16A020B817}" name="OKeefe, Ruth" initials="OR" userId="S::rokeefe@umassp.edu::88aa8f21-6b5d-42b9-9249-67faf4e6cc2b" providerId="AD"/>
  <p188:author id="{BF19CE78-F7F8-284D-A5C6-B0935831704D}" name="Cone, Susan J" initials="CS" userId="S::scone@umassp.edu::e27c51c8-d7cd-44e8-8547-5d78070e677b" providerId="AD"/>
  <p188:author id="{7C9F9380-02F4-6438-0E0B-A52FF714F61C}" name="Warren, Jillian" initials="" userId="S::jwarren@umassp.edu::79a8435d-3704-48aa-a004-2cfa33d5e381" providerId="AD"/>
  <p188:author id="{999D8A89-B559-5C59-F81E-A971E2C2F363}" name="Cortes, Claudia M" initials="" userId="S::CCortes@umassp.edu::359114ca-39ce-4dce-afb1-ad0d5276bcb7" providerId="AD"/>
  <p188:author id="{30581690-7C0D-68AF-AF3A-0AE9A5427235}" name="O'Neil, Kathleen" initials="" userId="S::koneil@umassp.edu::34c747a8-642b-4cae-8bb3-346f29cdc2ef" providerId="AD"/>
  <p188:author id="{79425094-4823-282D-7BEE-ACA9CF907EDF}" name="Onwuka, Amanda" initials="" userId="S::AOnwuka@umassp.edu::4383f843-536e-4cfb-84ce-4357c6b3ea7c" providerId="AD"/>
  <p188:author id="{C3487595-A8D7-8B47-885B-6BED1E0654E4}" name="Ajgaonkar, Neha S" initials="" userId="S::NAjgaonkar@umassp.edu::cd629ddc-965a-4623-97dc-26acd99d0ea1" providerId="AD"/>
  <p188:author id="{31C8E896-C741-0AF8-C300-AC9A45D530BB}" name="OKeefe, Ruth" initials="RO" userId="S::ROKeefe@umassp.edu::88aa8f21-6b5d-42b9-9249-67faf4e6cc2b" providerId="AD"/>
  <p188:author id="{24FC2AA1-34EE-0C39-7B3B-6CB525F3E8D9}" name="Dwyer, Carissa" initials="DC" userId="S::cdwyer@umassp.edu::c240f680-04ab-4b46-90e6-3547cbed0f37" providerId="AD"/>
  <p188:author id="{EE20C6A9-BF47-7E3C-2F02-B13774C977CB}" name="Merrill, Caitrin" initials="" userId="S::CMerrill@umassp.edu::e89cf607-bddf-48ce-8222-2f70d1d6ae86" providerId="AD"/>
  <p188:author id="{F37D1BAB-ED5D-4056-98F3-D3ABF21FE51C}" name="Lyons, Iris" initials="" userId="S::ILyons@umassp.edu::edf4c098-ac67-4dc7-846b-dea2512f5ef7" providerId="AD"/>
  <p188:author id="{B42A18AE-F54B-2872-D8E8-730EEB5E45A0}" name="Gordon, Amanda" initials="" userId="S::AGordon@umassp.edu::f964785a-00ff-48db-bbe3-779ea4aec04a" providerId="AD"/>
  <p188:author id="{7A4CC0BA-DD1F-7FD6-94D5-040966825180}" name="Foley, Colin J" initials="" userId="S::CFoley@umassp.edu::24c34ca1-0909-4f52-a8a3-2210485c6595" providerId="AD"/>
  <p188:author id="{6FF993C3-E978-91CB-4C0B-00BA6FBF623D}" name="Temple, Katie" initials="" userId="S::KTemple@umassp.edu::9874c6c9-dba9-472e-a99a-8a7af27dbb93" providerId="AD"/>
  <p188:author id="{E5D0B0C8-DDC4-D8DA-98D4-491014E12F5B}" name="Cone, Susan J" initials="" userId="S::SCone@umassp.edu::e27c51c8-d7cd-44e8-8547-5d78070e677b" providerId="AD"/>
  <p188:author id="{F3A081D1-4F82-DE13-F4E9-E54440512CEC}" name="Oliver, Garret" initials="OG" userId="S::goliver@umassp.edu::5dcda535-052e-440d-8f6c-a91494685230" providerId="AD"/>
  <p188:author id="{1DD796D9-6192-788B-0EDC-150550D9A281}" name="Temple, Katie" initials="TK" userId="S::ktemple@umassp.edu::9874c6c9-dba9-472e-a99a-8a7af27dbb93" providerId="AD"/>
  <p188:author id="{C4A0D4F1-D5C5-5A5B-C77B-BE974F1BC725}" name="Cerrato, Sue" initials="" userId="S::scerrato@umassp.edu::c1584489-6633-4e89-b4c6-3d4652115f98" providerId="AD"/>
  <p188:author id="{BBA375F6-2324-FF39-A7F5-1100EF807675}" name="McGovern, Michael" initials="" userId="S::MMcGovern@umassp.edu::f2475540-c69b-4171-97be-33f519a84ee7" providerId="AD"/>
  <p188:author id="{10CFB0F6-11EA-E2CC-9075-7EA12CC150FF}" name="McCauley, Kelsey A" initials="MK" userId="S::kmccauley@umassp.edu::e2d8f612-0832-4b3f-a99a-8696141e696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Getker" initials="KG" lastIdx="1" clrIdx="0"/>
  <p:cmAuthor id="2" name="Kim Getker" initials="KG [2]" lastIdx="1" clrIdx="1"/>
  <p:cmAuthor id="3" name="Kim Getker" initials="KG [3]" lastIdx="1" clrIdx="2"/>
  <p:cmAuthor id="4" name="Kim Getker" initials="KG [4]" lastIdx="1" clrIdx="3"/>
  <p:cmAuthor id="5" name="Kim Getker" initials="KG [5]" lastIdx="1" clrIdx="4"/>
  <p:cmAuthor id="6" name="Kim Getker" initials="K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CB316"/>
    <a:srgbClr val="FFFFFF"/>
    <a:srgbClr val="43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390" y="96"/>
      </p:cViewPr>
      <p:guideLst>
        <p:guide orient="horz" pos="2160"/>
        <p:guide orient="horz" pos="168"/>
        <p:guide pos="528"/>
        <p:guide pos="7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eefe, Ruth" userId="88aa8f21-6b5d-42b9-9249-67faf4e6cc2b" providerId="ADAL" clId="{CA9E447D-8D4E-4B84-8E16-A9914DEE55F5}"/>
    <pc:docChg chg="delSld modSld">
      <pc:chgData name="OKeefe, Ruth" userId="88aa8f21-6b5d-42b9-9249-67faf4e6cc2b" providerId="ADAL" clId="{CA9E447D-8D4E-4B84-8E16-A9914DEE55F5}" dt="2026-04-10T20:20:27.663" v="1" actId="47"/>
      <pc:docMkLst>
        <pc:docMk/>
      </pc:docMkLst>
      <pc:sldChg chg="del">
        <pc:chgData name="OKeefe, Ruth" userId="88aa8f21-6b5d-42b9-9249-67faf4e6cc2b" providerId="ADAL" clId="{CA9E447D-8D4E-4B84-8E16-A9914DEE55F5}" dt="2026-04-10T20:20:27.663" v="1" actId="47"/>
        <pc:sldMkLst>
          <pc:docMk/>
          <pc:sldMk cId="4205035919" sldId="2147482334"/>
        </pc:sldMkLst>
      </pc:sldChg>
      <pc:sldChg chg="del">
        <pc:chgData name="OKeefe, Ruth" userId="88aa8f21-6b5d-42b9-9249-67faf4e6cc2b" providerId="ADAL" clId="{CA9E447D-8D4E-4B84-8E16-A9914DEE55F5}" dt="2026-04-10T20:20:27.663" v="1" actId="47"/>
        <pc:sldMkLst>
          <pc:docMk/>
          <pc:sldMk cId="576876669" sldId="2147482335"/>
        </pc:sldMkLst>
      </pc:sldChg>
      <pc:sldChg chg="modSp mod">
        <pc:chgData name="OKeefe, Ruth" userId="88aa8f21-6b5d-42b9-9249-67faf4e6cc2b" providerId="ADAL" clId="{CA9E447D-8D4E-4B84-8E16-A9914DEE55F5}" dt="2026-04-10T20:20:22.010" v="0" actId="6549"/>
        <pc:sldMkLst>
          <pc:docMk/>
          <pc:sldMk cId="50932147" sldId="2147482337"/>
        </pc:sldMkLst>
        <pc:spChg chg="mod">
          <ac:chgData name="OKeefe, Ruth" userId="88aa8f21-6b5d-42b9-9249-67faf4e6cc2b" providerId="ADAL" clId="{CA9E447D-8D4E-4B84-8E16-A9914DEE55F5}" dt="2026-04-10T20:20:22.010" v="0" actId="6549"/>
          <ac:spMkLst>
            <pc:docMk/>
            <pc:sldMk cId="50932147" sldId="2147482337"/>
            <ac:spMk id="3" creationId="{12B574E0-9F63-112D-B921-559387A3FEFF}"/>
          </ac:spMkLst>
        </pc:spChg>
      </pc:sldChg>
      <pc:sldChg chg="del">
        <pc:chgData name="OKeefe, Ruth" userId="88aa8f21-6b5d-42b9-9249-67faf4e6cc2b" providerId="ADAL" clId="{CA9E447D-8D4E-4B84-8E16-A9914DEE55F5}" dt="2026-04-10T20:20:27.663" v="1" actId="47"/>
        <pc:sldMkLst>
          <pc:docMk/>
          <pc:sldMk cId="3095312756" sldId="2147482343"/>
        </pc:sldMkLst>
      </pc:sldChg>
      <pc:sldChg chg="del">
        <pc:chgData name="OKeefe, Ruth" userId="88aa8f21-6b5d-42b9-9249-67faf4e6cc2b" providerId="ADAL" clId="{CA9E447D-8D4E-4B84-8E16-A9914DEE55F5}" dt="2026-04-10T20:20:27.663" v="1" actId="47"/>
        <pc:sldMkLst>
          <pc:docMk/>
          <pc:sldMk cId="3416716987" sldId="2147482350"/>
        </pc:sldMkLst>
      </pc:sldChg>
      <pc:sldChg chg="del">
        <pc:chgData name="OKeefe, Ruth" userId="88aa8f21-6b5d-42b9-9249-67faf4e6cc2b" providerId="ADAL" clId="{CA9E447D-8D4E-4B84-8E16-A9914DEE55F5}" dt="2026-04-10T20:20:27.663" v="1" actId="47"/>
        <pc:sldMkLst>
          <pc:docMk/>
          <pc:sldMk cId="3914936050" sldId="214748235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/>
            </a:lvl1pPr>
          </a:lstStyle>
          <a:p>
            <a:fld id="{DBB6832E-8820-FD47-A2FA-4CB0641517D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/>
            </a:lvl1pPr>
          </a:lstStyle>
          <a:p>
            <a:fld id="{3503BA01-7BCE-3348-B7D1-E8CB1F6C0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0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 b="0" i="0">
                <a:latin typeface="20 db" charset="0"/>
              </a:defRPr>
            </a:lvl1pPr>
          </a:lstStyle>
          <a:p>
            <a:fld id="{CC217BA0-315D-174F-B890-48F013C6A778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6288" y="1200150"/>
            <a:ext cx="576262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 b="0" i="0">
                <a:latin typeface="20 db" charset="0"/>
              </a:defRPr>
            </a:lvl1pPr>
          </a:lstStyle>
          <a:p>
            <a:fld id="{D23D616E-FAFF-0246-8008-410B45D7CB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79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27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4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26511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="1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/>
              <a:t>Title Slide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26512" y="3375339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/>
              <a:t>SUBTITLE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71BC2C-296E-0B82-6B6C-B74A845CBE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8978" y="5789393"/>
            <a:ext cx="5073333" cy="57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0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666666"/>
                </a:solidFill>
                <a:latin typeface="Open Sans"/>
                <a:cs typeface="Open Sans"/>
              </a:defRPr>
            </a:lvl1pPr>
          </a:lstStyle>
          <a:p>
            <a:pPr marL="156210">
              <a:lnSpc>
                <a:spcPct val="100000"/>
              </a:lnSpc>
              <a:spcBef>
                <a:spcPts val="250"/>
              </a:spcBef>
            </a:pPr>
            <a:fld id="{81D60167-4931-47E6-BA6A-407CBD079E47}" type="slidenum">
              <a:rPr spc="-50" dirty="0">
                <a:latin typeface="Century Gothic"/>
                <a:cs typeface="Century Gothic"/>
              </a:rPr>
              <a:t>‹#›</a:t>
            </a:fld>
            <a:endParaRPr spc="-50">
              <a:latin typeface="Century Gothic"/>
              <a:cs typeface="Century Gothic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553EB-321D-104A-608C-FE53B70F5176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230321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econd 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980" y="1356791"/>
            <a:ext cx="10914038" cy="4695666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10914039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AE85B9-3F35-806D-3324-EE568C8F4103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73121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38979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aseline="0">
                <a:solidFill>
                  <a:schemeClr val="bg1"/>
                </a:solidFill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/>
              <a:t>Title Slide with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38978" y="3375338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/>
              <a:t>SUBTITLE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07DE35-DC1F-FDE9-9E34-5A0A62B45F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8978" y="5789393"/>
            <a:ext cx="5073333" cy="57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4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8" r="1628" b="33283"/>
          <a:stretch/>
        </p:blipFill>
        <p:spPr>
          <a:xfrm>
            <a:off x="0" y="0"/>
            <a:ext cx="12191999" cy="6134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8979" y="577535"/>
            <a:ext cx="10901342" cy="2852737"/>
          </a:xfrm>
        </p:spPr>
        <p:txBody>
          <a:bodyPr anchor="b"/>
          <a:lstStyle>
            <a:lvl1pPr>
              <a:defRPr sz="44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3457260"/>
            <a:ext cx="10901342" cy="1140777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4" name="Picture 3" descr="University of Massachusetts logo">
            <a:extLst>
              <a:ext uri="{FF2B5EF4-FFF2-40B4-BE49-F238E27FC236}">
                <a16:creationId xmlns:a16="http://schemas.microsoft.com/office/drawing/2014/main" id="{7B0A6B9D-1209-4462-8851-2316A116A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2E65E-CC8A-1B2E-4797-B812B4D8302B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187147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+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0961"/>
            <a:ext cx="12192000" cy="5273139"/>
          </a:xfrm>
          <a:prstGeom prst="rect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38980" y="914400"/>
            <a:ext cx="10914038" cy="4971245"/>
          </a:xfrm>
          <a:noFill/>
        </p:spPr>
        <p:txBody>
          <a:bodyPr lIns="182880" rIns="457200" anchor="t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Wingdings" panose="05000000000000000000" pitchFamily="2" charset="2"/>
              <a:buChar char="§"/>
              <a:tabLst/>
              <a:defRPr sz="2000" b="1" baseline="0">
                <a:solidFill>
                  <a:schemeClr val="bg1"/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Arial" charset="0"/>
              <a:buChar char="•"/>
              <a:tabLst/>
              <a:defRPr sz="1800" b="1" baseline="0">
                <a:solidFill>
                  <a:schemeClr val="bg1"/>
                </a:solidFill>
              </a:defRPr>
            </a:lvl2pPr>
            <a:lvl3pPr marL="11430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800" b="1" baseline="0">
                <a:solidFill>
                  <a:schemeClr val="bg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Courier New" charset="0"/>
              <a:buChar char="o"/>
              <a:tabLst/>
              <a:defRPr sz="1600" b="1" baseline="0">
                <a:solidFill>
                  <a:schemeClr val="bg1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Primary agenda bullet style</a:t>
            </a:r>
          </a:p>
          <a:p>
            <a:pPr lvl="1"/>
            <a:r>
              <a:rPr lang="en-US"/>
              <a:t>Secondary agenda bullet style</a:t>
            </a:r>
          </a:p>
          <a:p>
            <a:pPr lvl="2"/>
            <a:r>
              <a:rPr lang="en-US"/>
              <a:t>Third bullet style</a:t>
            </a:r>
          </a:p>
          <a:p>
            <a:pPr lvl="3"/>
            <a:r>
              <a:rPr lang="en-US"/>
              <a:t>Fourth bullet style</a:t>
            </a:r>
          </a:p>
          <a:p>
            <a:pPr lvl="4"/>
            <a:r>
              <a:rPr lang="en-US"/>
              <a:t>Fifth bullet style</a:t>
            </a:r>
          </a:p>
          <a:p>
            <a:pPr lvl="0"/>
            <a:r>
              <a:rPr lang="en-US"/>
              <a:t>Primary agenda bullet style</a:t>
            </a:r>
          </a:p>
          <a:p>
            <a:pPr lvl="1"/>
            <a:r>
              <a:rPr lang="en-US"/>
              <a:t>Secondary agenda bullet style</a:t>
            </a:r>
          </a:p>
          <a:p>
            <a:pPr lvl="2"/>
            <a:r>
              <a:rPr lang="en-US"/>
              <a:t>Third bullet style</a:t>
            </a:r>
          </a:p>
        </p:txBody>
      </p:sp>
      <p:pic>
        <p:nvPicPr>
          <p:cNvPr id="3" name="Picture 2" descr="University of Massachusetts logo">
            <a:extLst>
              <a:ext uri="{FF2B5EF4-FFF2-40B4-BE49-F238E27FC236}">
                <a16:creationId xmlns:a16="http://schemas.microsoft.com/office/drawing/2014/main" id="{1025AF6F-ADE1-425B-AE1C-12925E65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+mn-lt"/>
                <a:ea typeface="Century Gothic" charset="0"/>
                <a:cs typeface="Century Gothic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B7259-E814-1F91-5893-FD3986616BAD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57604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D8A06B-AB5B-43B1-BF30-6B6EA6F7E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9FC431B-87D6-C66C-A656-C187F135EAAD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145107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423698-104E-45F5-84FF-4D4C1A23C98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8979" y="860963"/>
            <a:ext cx="5368121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806CC2-1CE0-4268-821E-A9EA314043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184897" y="860964"/>
            <a:ext cx="5368121" cy="5180606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accent1"/>
              </a:buClr>
              <a:buFont typeface="Arial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Font typeface="Courier New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19DC588-4359-A200-3041-B90025E2D901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17430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econd 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10914039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980" y="1356791"/>
            <a:ext cx="10914038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37AAF00-1871-A827-B3A6-C753B54A1738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282917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wo Secondary Title,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458986C-F212-460B-A41B-CB9601626A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5457021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0504683-19D3-4042-9A55-CE8B5063FE92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8980" y="1356791"/>
            <a:ext cx="5457020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1040B0D-6703-484F-97E7-6EAD3D03B9E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204855" y="860963"/>
            <a:ext cx="5348163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2F5413BC-054D-45D0-8352-6EA6A75EE80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04859" y="1356791"/>
            <a:ext cx="5348163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DBE1EF2-0E60-65F9-EAD0-30F87644E914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191406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</a:defRPr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ACBA2C-AB73-EB17-AB9E-59ADEFF15257}"/>
              </a:ext>
            </a:extLst>
          </p:cNvPr>
          <p:cNvSpPr txBox="1">
            <a:spLocks/>
          </p:cNvSpPr>
          <p:nvPr userDrawn="1"/>
        </p:nvSpPr>
        <p:spPr>
          <a:xfrm>
            <a:off x="4647741" y="6419354"/>
            <a:ext cx="2646857" cy="2327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68AE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DRAFT-CONFIDENTIAL</a:t>
            </a:r>
          </a:p>
        </p:txBody>
      </p:sp>
    </p:spTree>
    <p:extLst>
      <p:ext uri="{BB962C8B-B14F-4D97-AF65-F5344CB8AC3E}">
        <p14:creationId xmlns:p14="http://schemas.microsoft.com/office/powerpoint/2010/main" val="410531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656" y="58712"/>
            <a:ext cx="10914038" cy="757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38979" y="6119352"/>
            <a:ext cx="1091771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University of Massachusetts logo">
            <a:extLst>
              <a:ext uri="{FF2B5EF4-FFF2-40B4-BE49-F238E27FC236}">
                <a16:creationId xmlns:a16="http://schemas.microsoft.com/office/drawing/2014/main" id="{48B737E3-50D4-4977-A86B-47E3ACB9263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3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7" r:id="rId4"/>
    <p:sldLayoutId id="2147483721" r:id="rId5"/>
    <p:sldLayoutId id="2147483722" r:id="rId6"/>
    <p:sldLayoutId id="2147483723" r:id="rId7"/>
    <p:sldLayoutId id="2147483724" r:id="rId8"/>
    <p:sldLayoutId id="2147483728" r:id="rId9"/>
    <p:sldLayoutId id="2147483730" r:id="rId10"/>
    <p:sldLayoutId id="214748373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20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Arial" charset="0"/>
        <a:buChar char="•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Courier New" charset="0"/>
        <a:buChar char="o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" orient="horz" pos="2160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orient="horz" pos="624" userDrawn="1">
          <p15:clr>
            <a:srgbClr val="F26B43"/>
          </p15:clr>
        </p15:guide>
        <p15:guide id="13" orient="horz" pos="792" userDrawn="1">
          <p15:clr>
            <a:srgbClr val="F26B43"/>
          </p15:clr>
        </p15:guide>
        <p15:guide id="14" pos="408" userDrawn="1">
          <p15:clr>
            <a:srgbClr val="F26B43"/>
          </p15:clr>
        </p15:guide>
        <p15:guide id="15" pos="7272" userDrawn="1">
          <p15:clr>
            <a:srgbClr val="F26B43"/>
          </p15:clr>
        </p15:guide>
        <p15:guide id="16" orient="horz" pos="3624" userDrawn="1">
          <p15:clr>
            <a:srgbClr val="F26B43"/>
          </p15:clr>
        </p15:guide>
        <p15:guide id="17" orient="horz" pos="4176" userDrawn="1">
          <p15:clr>
            <a:srgbClr val="F26B43"/>
          </p15:clr>
        </p15:guide>
        <p15:guide id="1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&amp;Fsupport@umassp.edu" TargetMode="External"/><Relationship Id="rId2" Type="http://schemas.openxmlformats.org/officeDocument/2006/relationships/hyperlink" Target="https://www.mass.gov/info-details/americans-with-disabilities-act-ada-title-ii-digital-accessibility-information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&amp;Fsupport@umassp.edu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&amp;Fsupport@umassp.edu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massp.zoom.us/meeting/register/tJUqf-ispz4tH9MSxfLDmb8kaLVtcu8U8gjE" TargetMode="External"/><Relationship Id="rId2" Type="http://schemas.openxmlformats.org/officeDocument/2006/relationships/hyperlink" Target="https://www.umassp.edu/upst/fiscal-year-end-2026-dates-tips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umassp.edu/travel-and-expense/rollou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massp.zoom.us/webinar/register/WN_k1jMy6mwSF2UszRnDsxKd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image" Target="../media/image14.svg"/><Relationship Id="rId3" Type="http://schemas.openxmlformats.org/officeDocument/2006/relationships/hyperlink" Target="https://www.umassp.edu/upst/training-information-sessions" TargetMode="External"/><Relationship Id="rId7" Type="http://schemas.openxmlformats.org/officeDocument/2006/relationships/hyperlink" Target="http://www.umassp.edu/access" TargetMode="External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" Type="http://schemas.openxmlformats.org/officeDocument/2006/relationships/hyperlink" Target="mailto:A&amp;FSupport@umassp.edu" TargetMode="Externa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massp.edu/access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umassp.tfaforms.net/12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6.svg"/><Relationship Id="rId4" Type="http://schemas.openxmlformats.org/officeDocument/2006/relationships/hyperlink" Target="https://www.umassp.edu/travel-and-expense/rollout" TargetMode="External"/><Relationship Id="rId9" Type="http://schemas.openxmlformats.org/officeDocument/2006/relationships/image" Target="../media/image5.png"/><Relationship Id="rId1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A0EDC-819E-636E-C053-29177C648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511" y="1744064"/>
            <a:ext cx="10917716" cy="2289858"/>
          </a:xfrm>
        </p:spPr>
        <p:txBody>
          <a:bodyPr/>
          <a:lstStyle/>
          <a:p>
            <a:r>
              <a:rPr lang="en-US" sz="2000">
                <a:latin typeface="Verdana"/>
                <a:ea typeface="Verdana"/>
              </a:rPr>
              <a:t>UMass President's Office | Administration and Finance</a:t>
            </a:r>
            <a:br>
              <a:rPr lang="en-US" sz="2000">
                <a:latin typeface="Verdana"/>
                <a:ea typeface="Verdana"/>
              </a:rPr>
            </a:br>
            <a:br>
              <a:rPr lang="en-US">
                <a:latin typeface="Verdana"/>
                <a:ea typeface="Verdana"/>
              </a:rPr>
            </a:br>
            <a:r>
              <a:rPr lang="en-US">
                <a:latin typeface="Verdana"/>
                <a:ea typeface="Verdana"/>
              </a:rPr>
              <a:t>A Discussion with UMPO President's Office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82FAE-3EF0-1E70-97A3-E6C0FCFFE3A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512" y="4439339"/>
            <a:ext cx="10917716" cy="496033"/>
          </a:xfrm>
        </p:spPr>
        <p:txBody>
          <a:bodyPr/>
          <a:lstStyle/>
          <a:p>
            <a:r>
              <a:rPr lang="de-DE">
                <a:latin typeface="Verdana"/>
                <a:ea typeface="Verdana"/>
              </a:rPr>
              <a:t>April 14, 2026</a:t>
            </a:r>
            <a:endParaRPr lang="de-D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47B7A-E804-B3CF-F36D-547115BF1D26}"/>
              </a:ext>
            </a:extLst>
          </p:cNvPr>
          <p:cNvSpPr txBox="1"/>
          <p:nvPr/>
        </p:nvSpPr>
        <p:spPr>
          <a:xfrm>
            <a:off x="287176" y="124689"/>
            <a:ext cx="107812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Verdana"/>
                <a:ea typeface="Verdana"/>
              </a:rPr>
              <a:t>Disclaimer: </a:t>
            </a:r>
            <a:r>
              <a:rPr lang="en-US" dirty="0">
                <a:solidFill>
                  <a:schemeClr val="bg1"/>
                </a:solidFill>
                <a:latin typeface="Verdana"/>
                <a:ea typeface="Verdana"/>
              </a:rPr>
              <a:t>This presentation may not be modified or distributed outside of UMass.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2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74F01-39FB-389B-034B-C98E31DB8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9A437-D4AC-67EE-D5BD-AEEF5D960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79" y="373632"/>
            <a:ext cx="10901342" cy="2852737"/>
          </a:xfrm>
        </p:spPr>
        <p:txBody>
          <a:bodyPr/>
          <a:lstStyle/>
          <a:p>
            <a:r>
              <a:rPr lang="en-US" dirty="0">
                <a:latin typeface="Verdana"/>
                <a:ea typeface="Verdana"/>
              </a:rPr>
              <a:t>Training Resources and Accessibility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015A5-9E63-E8B5-008A-E69D0E60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82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61FCC-4352-05A0-DCD2-30BB4E30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our Digital Training Resources Accessible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F7028-034F-540A-11FC-3D482792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Title II of the </a:t>
            </a:r>
            <a:r>
              <a:rPr lang="en-US" dirty="0">
                <a:hlinkClick r:id="rId2"/>
              </a:rPr>
              <a:t>Americans with Disabilities Act</a:t>
            </a:r>
            <a:r>
              <a:rPr lang="en-US" dirty="0"/>
              <a:t> sets Web Content Accessibility Guidelines (WCAG) for digital content and digital services used, shared, created, and procured by state and local government.</a:t>
            </a:r>
          </a:p>
          <a:p>
            <a:r>
              <a:rPr lang="en-US" dirty="0"/>
              <a:t>To provide accessible training resources, including job aids, reference guides, videos, and templates for all employees and suppliers, </a:t>
            </a:r>
            <a:r>
              <a:rPr lang="en-US" b="1" dirty="0"/>
              <a:t>we are currently updating these materials to meet the latest standards</a:t>
            </a:r>
            <a:r>
              <a:rPr lang="en-US" dirty="0"/>
              <a:t>. </a:t>
            </a:r>
          </a:p>
          <a:p>
            <a:r>
              <a:rPr lang="en-US" dirty="0"/>
              <a:t>During this transition, </a:t>
            </a:r>
            <a:r>
              <a:rPr lang="en-US" b="1" dirty="0"/>
              <a:t>you may encounter broken links on the UMPO and support website, and certain support features may be temporarily unavailable</a:t>
            </a:r>
            <a:r>
              <a:rPr lang="en-US" dirty="0"/>
              <a:t>. </a:t>
            </a:r>
          </a:p>
          <a:p>
            <a:r>
              <a:rPr lang="en-US" dirty="0"/>
              <a:t>If you find you need a resource or a link is no longer working, </a:t>
            </a:r>
            <a:r>
              <a:rPr lang="en-US" b="1" dirty="0"/>
              <a:t>please reach out to the A&amp;F Support Services Team at </a:t>
            </a:r>
            <a:r>
              <a:rPr lang="en-US" b="1" dirty="0">
                <a:hlinkClick r:id="rId3"/>
              </a:rPr>
              <a:t>A&amp;Fsupport@umassp.edu</a:t>
            </a:r>
            <a:r>
              <a:rPr lang="en-US" b="1" dirty="0"/>
              <a:t> </a:t>
            </a:r>
            <a:r>
              <a:rPr lang="en-US" dirty="0"/>
              <a:t>and we will work to get a version available to you as soon as possible.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78B05-053B-F5D0-52CC-25370ED182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21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12DEF-A18C-7CB7-6E6E-1040FCCBB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8D8B0-B35F-75EC-1ED7-5E8EBF4F8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79" y="373632"/>
            <a:ext cx="10901342" cy="2852737"/>
          </a:xfrm>
        </p:spPr>
        <p:txBody>
          <a:bodyPr/>
          <a:lstStyle/>
          <a:p>
            <a:r>
              <a:rPr lang="en-US">
                <a:latin typeface="Verdana"/>
                <a:ea typeface="Verdana"/>
              </a:rPr>
              <a:t>Thank you!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0720D-F863-D4F5-9713-6C8032A29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9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64B25-0D36-38D1-FADC-328ADD95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/>
                <a:ea typeface="Verdana"/>
              </a:rPr>
              <a:t>UMPO Admin and Finance Topics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574E0-9F63-112D-B921-559387A3FEF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0" dirty="0">
                <a:latin typeface="Verdana"/>
                <a:ea typeface="Verdana"/>
              </a:rPr>
              <a:t>UPST Organizational Updates</a:t>
            </a:r>
          </a:p>
          <a:p>
            <a:r>
              <a:rPr lang="en-US" b="0" dirty="0">
                <a:latin typeface="Verdana"/>
                <a:ea typeface="Verdana"/>
              </a:rPr>
              <a:t>Fiscal Year End 2026 Transaction Dates and Support</a:t>
            </a:r>
            <a:endParaRPr lang="en-US" b="0" dirty="0">
              <a:solidFill>
                <a:srgbClr val="000000"/>
              </a:solidFill>
              <a:latin typeface="Verdana"/>
              <a:ea typeface="Verdana"/>
            </a:endParaRPr>
          </a:p>
          <a:p>
            <a:r>
              <a:rPr lang="en-US" b="0" dirty="0">
                <a:latin typeface="Verdana"/>
                <a:ea typeface="Verdana"/>
              </a:rPr>
              <a:t>Training Resources and Accessibility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929BC-26FA-AEE3-844F-ECDFE8A45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09236-2E27-4D8B-8203-010F8C27F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B49D-46A2-59A5-7995-ADB5AE320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79" y="373632"/>
            <a:ext cx="10901342" cy="2852737"/>
          </a:xfrm>
        </p:spPr>
        <p:txBody>
          <a:bodyPr/>
          <a:lstStyle/>
          <a:p>
            <a:r>
              <a:rPr lang="en-US">
                <a:latin typeface="Verdana"/>
                <a:ea typeface="Verdana"/>
              </a:rPr>
              <a:t>UPST Organizational Updates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775DC-E3A0-D7A1-97EA-202FA5E4F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26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8DB2C-8FD5-D787-5614-87FC66732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/>
                <a:ea typeface="Verdana"/>
              </a:rPr>
              <a:t>UPST Organizational Updates</a:t>
            </a:r>
            <a:br>
              <a:rPr lang="en-US">
                <a:latin typeface="Verdana"/>
                <a:ea typeface="Verdana"/>
              </a:rPr>
            </a:br>
            <a:r>
              <a:rPr lang="en-US" sz="2000">
                <a:latin typeface="Verdana"/>
                <a:ea typeface="Verdana"/>
              </a:rPr>
              <a:t>Ensuring Continuity &amp; Excellence in Service</a:t>
            </a:r>
            <a:endParaRPr lang="en-US" sz="2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C8F63-D506-A17D-6104-F96096490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9" y="962563"/>
            <a:ext cx="10901339" cy="7483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>
                <a:solidFill>
                  <a:schemeClr val="tx2"/>
                </a:solidFill>
                <a:latin typeface="Verdana"/>
                <a:ea typeface="Verdana"/>
              </a:rPr>
              <a:t>The UPST team has undergone internal transitions that reflect our commitment to excellence and professional development.</a:t>
            </a:r>
            <a:endParaRPr lang="en-US" b="1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DA5096F-C8F7-517A-C5A1-94C121E196A5}"/>
              </a:ext>
            </a:extLst>
          </p:cNvPr>
          <p:cNvSpPr txBox="1">
            <a:spLocks/>
          </p:cNvSpPr>
          <p:nvPr/>
        </p:nvSpPr>
        <p:spPr>
          <a:xfrm>
            <a:off x="638979" y="1872849"/>
            <a:ext cx="5269157" cy="39147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Courier New" charset="0"/>
              <a:buChar char="o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latin typeface="Verdana"/>
                <a:ea typeface="Verdana"/>
              </a:rPr>
              <a:t>Recent Promotions</a:t>
            </a:r>
          </a:p>
          <a:p>
            <a:r>
              <a:rPr lang="en-US" sz="1800">
                <a:latin typeface="Verdana"/>
                <a:ea typeface="Verdana"/>
              </a:rPr>
              <a:t>Amanda Gordon: Supplier Relationship Manager</a:t>
            </a:r>
          </a:p>
          <a:p>
            <a:r>
              <a:rPr lang="en-US" sz="1800">
                <a:latin typeface="Verdana"/>
                <a:ea typeface="Verdana"/>
              </a:rPr>
              <a:t>Christine Escobedo: Accounts Payable Manager</a:t>
            </a:r>
          </a:p>
          <a:p>
            <a:r>
              <a:rPr lang="en-US" sz="1800">
                <a:latin typeface="Verdana"/>
                <a:ea typeface="Verdana"/>
              </a:rPr>
              <a:t>Kendra Shepperd: Accounts Payable Supervisor</a:t>
            </a:r>
          </a:p>
          <a:p>
            <a:r>
              <a:rPr lang="en-US" sz="1800">
                <a:latin typeface="Verdana"/>
                <a:ea typeface="Verdana"/>
              </a:rPr>
              <a:t>Aubrey Gauthier: Accounts Payable Supervisor</a:t>
            </a:r>
          </a:p>
          <a:p>
            <a:r>
              <a:rPr lang="en-US" sz="1800">
                <a:latin typeface="Verdana"/>
                <a:ea typeface="Verdana"/>
              </a:rPr>
              <a:t>Evanthia Tully: Category Manager for Professional Services</a:t>
            </a:r>
          </a:p>
          <a:p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822BAA-6E4A-FCAF-C186-A4047C3C5F6A}"/>
              </a:ext>
            </a:extLst>
          </p:cNvPr>
          <p:cNvSpPr txBox="1">
            <a:spLocks/>
          </p:cNvSpPr>
          <p:nvPr/>
        </p:nvSpPr>
        <p:spPr>
          <a:xfrm>
            <a:off x="6289049" y="1876962"/>
            <a:ext cx="5251269" cy="4164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Courier New" charset="0"/>
              <a:buChar char="o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>
                <a:latin typeface="Verdana"/>
                <a:ea typeface="Verdana"/>
              </a:rPr>
              <a:t>Our Commitment to You: Same Process, Seamless Transition, Uninterrupted Quality</a:t>
            </a:r>
            <a:endParaRPr lang="en-US"/>
          </a:p>
          <a:p>
            <a:r>
              <a:rPr lang="en-US">
                <a:latin typeface="Verdana"/>
                <a:ea typeface="Verdana"/>
              </a:rPr>
              <a:t>We remain committed to maintaining the highest standards of service and support for all UMass campuses.</a:t>
            </a:r>
            <a:endParaRPr lang="en-US"/>
          </a:p>
          <a:p>
            <a:r>
              <a:rPr lang="en-US">
                <a:latin typeface="Verdana"/>
                <a:ea typeface="Verdana"/>
              </a:rPr>
              <a:t>Continue to contact the centralized A&amp;F Support Services team for all inquiries: </a:t>
            </a:r>
            <a:r>
              <a:rPr lang="en-US">
                <a:latin typeface="Verdana"/>
                <a:ea typeface="Verdana"/>
                <a:hlinkClick r:id="rId2"/>
              </a:rPr>
              <a:t>A&amp;Fsupport@umassp.edu</a:t>
            </a:r>
            <a:endParaRPr lang="en-US">
              <a:latin typeface="Verdana"/>
              <a:ea typeface="Verdana"/>
            </a:endParaRP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B9B56-4334-047D-2953-7C6066FEC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6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1BCEA-462E-3E1E-1189-BABF7EBE4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39D0-A9E0-6FD6-58EB-D8BD38F68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/>
                <a:ea typeface="Verdana"/>
              </a:rPr>
              <a:t>Fiscal Year End 2026 Transaction Dates and Support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DA08B-B461-DDCE-68A2-1C6B3E459F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1D43A3-B0B5-E095-870C-C686262BFE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94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B037B-5ECA-45D4-AA55-A1F6C337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79" y="239899"/>
            <a:ext cx="10914038" cy="757718"/>
          </a:xfrm>
        </p:spPr>
        <p:txBody>
          <a:bodyPr/>
          <a:lstStyle/>
          <a:p>
            <a:r>
              <a:rPr lang="en-US">
                <a:latin typeface="Montserrat"/>
                <a:ea typeface="Open Sans"/>
                <a:cs typeface="Open Sans"/>
              </a:rPr>
              <a:t>FY26</a:t>
            </a:r>
            <a:r>
              <a:rPr lang="en-US" sz="2800" b="1">
                <a:latin typeface="Montserrat"/>
                <a:ea typeface="Open Sans"/>
                <a:cs typeface="Open Sans"/>
              </a:rPr>
              <a:t> Year-End </a:t>
            </a:r>
            <a:r>
              <a:rPr lang="en-US">
                <a:latin typeface="Montserrat"/>
                <a:ea typeface="Open Sans"/>
                <a:cs typeface="Open Sans"/>
              </a:rPr>
              <a:t>Processing Calendar</a:t>
            </a:r>
            <a:endParaRPr lang="en-US" sz="2800" b="1">
              <a:solidFill>
                <a:schemeClr val="accent2"/>
              </a:solidFill>
              <a:latin typeface="Montserrat"/>
              <a:ea typeface="Open Sans"/>
              <a:cs typeface="Open San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CC0528-E31D-4176-AAD2-44513843EDCB}"/>
              </a:ext>
            </a:extLst>
          </p:cNvPr>
          <p:cNvSpPr txBox="1">
            <a:spLocks/>
          </p:cNvSpPr>
          <p:nvPr/>
        </p:nvSpPr>
        <p:spPr>
          <a:xfrm>
            <a:off x="644345" y="768475"/>
            <a:ext cx="10903305" cy="5847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+mn-lt"/>
                <a:ea typeface="20 db" charset="0"/>
                <a:cs typeface="20 db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20 db" charset="0"/>
                <a:cs typeface="20 db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+mn-lt"/>
                <a:ea typeface="20 db" charset="0"/>
                <a:cs typeface="20 db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Courier New" charset="0"/>
              <a:buChar char="o"/>
              <a:defRPr sz="1800" b="0" i="0" kern="1200">
                <a:solidFill>
                  <a:schemeClr val="tx1"/>
                </a:solidFill>
                <a:latin typeface="+mn-lt"/>
                <a:ea typeface="20 db" charset="0"/>
                <a:cs typeface="20 db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+mn-lt"/>
                <a:ea typeface="20 db" charset="0"/>
                <a:cs typeface="20 db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Below are the proposed dates for UPST major processes. Normal UPST operations will continue through the year-end as process requests are received. All questions can be directed to </a:t>
            </a:r>
            <a:r>
              <a:rPr lang="en-US" sz="1600" b="1">
                <a:solidFill>
                  <a:schemeClr val="accent1"/>
                </a:solidFill>
                <a:latin typeface="Open Sans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A&amp;Fsupport@umassp.edu.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96E1A3-7692-47A0-B873-D9523DFF6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606525"/>
              </p:ext>
            </p:extLst>
          </p:nvPr>
        </p:nvGraphicFramePr>
        <p:xfrm>
          <a:off x="752707" y="1319560"/>
          <a:ext cx="10857295" cy="4248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8275">
                  <a:extLst>
                    <a:ext uri="{9D8B030D-6E8A-4147-A177-3AD203B41FA5}">
                      <a16:colId xmlns:a16="http://schemas.microsoft.com/office/drawing/2014/main" val="578603810"/>
                    </a:ext>
                  </a:extLst>
                </a:gridCol>
                <a:gridCol w="7412383">
                  <a:extLst>
                    <a:ext uri="{9D8B030D-6E8A-4147-A177-3AD203B41FA5}">
                      <a16:colId xmlns:a16="http://schemas.microsoft.com/office/drawing/2014/main" val="425783361"/>
                    </a:ext>
                  </a:extLst>
                </a:gridCol>
                <a:gridCol w="1236637">
                  <a:extLst>
                    <a:ext uri="{9D8B030D-6E8A-4147-A177-3AD203B41FA5}">
                      <a16:colId xmlns:a16="http://schemas.microsoft.com/office/drawing/2014/main" val="402464655"/>
                    </a:ext>
                  </a:extLst>
                </a:gridCol>
              </a:tblGrid>
              <a:tr h="417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Transaction Type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Description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Due Date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403767"/>
                  </a:ext>
                </a:extLst>
              </a:tr>
              <a:tr h="559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Supplier Requests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Supplier requests should be submitted in </a:t>
                      </a:r>
                      <a:r>
                        <a:rPr lang="en-US" sz="1600" b="0" err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BuyWays</a:t>
                      </a: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 by Monday, May 11, 2026. This includes foreign, domestic, entities and students.</a:t>
                      </a:r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May 11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th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 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773822"/>
                  </a:ext>
                </a:extLst>
              </a:tr>
              <a:tr h="56546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Sourcing/Bids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A sourcing event takes an average of 6 to 8 weeks to complete. </a:t>
                      </a: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Staff are encouraged to submit all requests to UPST by Friday, May 15, 2026.</a:t>
                      </a:r>
                      <a:endParaRPr lang="en-US" sz="1600" b="1" baseline="0">
                        <a:solidFill>
                          <a:schemeClr val="accent2"/>
                        </a:solidFill>
                        <a:effectLst/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Open Sans"/>
                          <a:cs typeface="Open Sans"/>
                        </a:rPr>
                        <a:t>May 15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+mn-lt"/>
                          <a:ea typeface="Open Sans"/>
                          <a:cs typeface="Open Sans"/>
                        </a:rPr>
                        <a:t>th</a:t>
                      </a:r>
                      <a:endParaRPr lang="en-US" sz="1600" b="1" baseline="30000">
                        <a:solidFill>
                          <a:schemeClr val="tx1"/>
                        </a:solidFill>
                        <a:effectLst/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7E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43144"/>
                  </a:ext>
                </a:extLst>
              </a:tr>
              <a:tr h="4360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Contracts Processing 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Staff are encouraged to submit requests by Friday, May 15, 2026.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May 15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th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  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087808"/>
                  </a:ext>
                </a:extLst>
              </a:tr>
              <a:tr h="756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Supplier Registration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Supplier registrations need to be completed by the supplier Tuesday, May 26, 2026. Automatic reminders will be sent out to suppliers to remind them to take action.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May 26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th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 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87286"/>
                  </a:ext>
                </a:extLst>
              </a:tr>
              <a:tr h="50647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Bank Card Allocations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indent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All Bank Card allocation and expense activities for FY26 should be submitted in Concur no later than Thursday, June 18, 2026. 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June 18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th*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 marL="6350" marR="6350" marT="6350" marB="0">
                    <a:lnL w="12700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CBD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046827"/>
                  </a:ext>
                </a:extLst>
              </a:tr>
              <a:tr h="50647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Accounts Payable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indent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All supplier invoices must be received on or before Monday, June 22, 2026. This also includes all transactions that are entered directly in Peoplesoft.</a:t>
                      </a:r>
                      <a:endParaRPr lang="en-US" sz="1600"/>
                    </a:p>
                  </a:txBody>
                  <a:tcPr marL="6350" marR="6350" marT="635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June 22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nd*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7E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004461"/>
                  </a:ext>
                </a:extLst>
              </a:tr>
              <a:tr h="4999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effectLst/>
                          <a:latin typeface="Open Sans"/>
                          <a:ea typeface="Open Sans"/>
                          <a:cs typeface="Open Sans"/>
                        </a:rPr>
                        <a:t>T&amp;E Expense Reports Approval*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EB8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The last day to approve expense reports in Concur is</a:t>
                      </a:r>
                      <a:r>
                        <a:rPr lang="en-US" sz="1600" b="0" kern="1200">
                          <a:solidFill>
                            <a:schemeClr val="accent2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 </a:t>
                      </a: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Monday, June 22, 2026</a:t>
                      </a:r>
                      <a:r>
                        <a:rPr lang="en-US" sz="1600" b="1" kern="1200">
                          <a:solidFill>
                            <a:schemeClr val="tx1"/>
                          </a:solidFill>
                          <a:effectLst/>
                          <a:latin typeface="Open Sans"/>
                          <a:ea typeface="Open Sans"/>
                          <a:cs typeface="Open Sans"/>
                        </a:rPr>
                        <a:t>.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2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Open Sans"/>
                          <a:cs typeface="Open Sans"/>
                        </a:rPr>
                        <a:t>June 22</a:t>
                      </a:r>
                      <a:r>
                        <a:rPr lang="en-US" sz="1600" b="1" baseline="30000">
                          <a:solidFill>
                            <a:schemeClr val="tx1"/>
                          </a:solidFill>
                          <a:effectLst/>
                          <a:latin typeface="+mn-lt"/>
                          <a:ea typeface="Open Sans"/>
                          <a:cs typeface="Open Sans"/>
                        </a:rPr>
                        <a:t>nd*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7393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ED08FED-E18E-102D-254D-4ABD59354D67}"/>
              </a:ext>
            </a:extLst>
          </p:cNvPr>
          <p:cNvSpPr txBox="1"/>
          <p:nvPr/>
        </p:nvSpPr>
        <p:spPr>
          <a:xfrm>
            <a:off x="634975" y="5597692"/>
            <a:ext cx="11414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- Represents guaranteed processing date. For additional dates and information, refer to your Controller’s fiscal year-end close memo.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353D5F-B4CF-4E74-108E-966A2FAD6569}"/>
              </a:ext>
            </a:extLst>
          </p:cNvPr>
          <p:cNvSpPr txBox="1"/>
          <p:nvPr/>
        </p:nvSpPr>
        <p:spPr>
          <a:xfrm>
            <a:off x="8502378" y="6422613"/>
            <a:ext cx="2135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Last Updated 03/23/2025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DE814232-04B9-8CFE-9F49-FCCDB6640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37447" y="6396690"/>
            <a:ext cx="915571" cy="257677"/>
          </a:xfrm>
        </p:spPr>
        <p:txBody>
          <a:bodyPr/>
          <a:lstStyle/>
          <a:p>
            <a:fld id="{65625F11-EADC-2944-8437-490DA1E2084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5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EA89-70EF-A721-F712-7AAC0CEAC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D05B1-2FDD-A576-BED4-CB33F25B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778" y="97812"/>
            <a:ext cx="10812258" cy="757718"/>
          </a:xfrm>
        </p:spPr>
        <p:txBody>
          <a:bodyPr/>
          <a:lstStyle/>
          <a:p>
            <a:r>
              <a:rPr lang="en-US">
                <a:latin typeface="Montserrat"/>
                <a:ea typeface="Open Sans"/>
                <a:cs typeface="Open Sans"/>
              </a:rPr>
              <a:t>Resources Are Here to Help</a:t>
            </a: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E30F4B-4838-9ECA-623C-C0FA79588281}"/>
              </a:ext>
            </a:extLst>
          </p:cNvPr>
          <p:cNvSpPr/>
          <p:nvPr/>
        </p:nvSpPr>
        <p:spPr>
          <a:xfrm>
            <a:off x="730566" y="850096"/>
            <a:ext cx="5227441" cy="746522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/>
              <a:t>Fiscal Year End 2026 </a:t>
            </a:r>
            <a:endParaRPr lang="en-US"/>
          </a:p>
          <a:p>
            <a:pPr algn="ctr"/>
            <a:r>
              <a:rPr lang="en-US" sz="2000" b="1"/>
              <a:t>Dates and Tips</a:t>
            </a:r>
            <a:endParaRPr lang="en-US">
              <a:ea typeface="Open Sans"/>
              <a:cs typeface="Open San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CDA189-D7AD-91CE-3DB6-007D1DF01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927" y="1605910"/>
            <a:ext cx="5224891" cy="4417720"/>
          </a:xfrm>
          <a:ln>
            <a:solidFill>
              <a:schemeClr val="accent3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>
                <a:latin typeface="Open Sans"/>
                <a:ea typeface="Open Sans"/>
                <a:cs typeface="Open Sans"/>
              </a:rPr>
              <a:t>Process owners from UPST recently shared </a:t>
            </a:r>
            <a:r>
              <a:rPr lang="en-US">
                <a:latin typeface="Open Sans"/>
                <a:ea typeface="Open Sans"/>
                <a:cs typeface="Open Sans"/>
                <a:hlinkClick r:id="rId2"/>
              </a:rPr>
              <a:t>best practice tips</a:t>
            </a:r>
            <a:r>
              <a:rPr lang="en-US">
                <a:latin typeface="Open Sans"/>
                <a:ea typeface="Open Sans"/>
                <a:cs typeface="Open Sans"/>
              </a:rPr>
              <a:t> specifically for the Fiscal Year End, including: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FY26 Year-End Calendar by Due Date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Contracts: 7 Best Practices for a Smooth Contract Submission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Requisitions (Purchase Orders): Ensuring a Smooth Purchase Order (PO) Workflow during FYE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And more!</a:t>
            </a:r>
          </a:p>
          <a:p>
            <a:endParaRPr lang="en-US" b="1">
              <a:latin typeface="Open Sans"/>
              <a:ea typeface="Open Sans"/>
              <a:cs typeface="Open Sans"/>
            </a:endParaRPr>
          </a:p>
          <a:p>
            <a:endParaRPr lang="en-US" b="1">
              <a:latin typeface="Open Sans"/>
              <a:ea typeface="Open Sans"/>
              <a:cs typeface="Open Sans"/>
            </a:endParaRPr>
          </a:p>
          <a:p>
            <a:endParaRPr lang="en-US" b="1">
              <a:latin typeface="Open Sans"/>
              <a:ea typeface="Open Sans"/>
              <a:cs typeface="Open San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C5773-7573-E5FC-183B-97074522F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625F11-EADC-2944-8437-490DA1E2084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entury Gothic" panose="020F03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entury Gothic" panose="020F03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F06088-61E7-2C2B-9351-D93070EAD2BF}"/>
              </a:ext>
            </a:extLst>
          </p:cNvPr>
          <p:cNvSpPr/>
          <p:nvPr/>
        </p:nvSpPr>
        <p:spPr>
          <a:xfrm>
            <a:off x="6324762" y="840803"/>
            <a:ext cx="5225882" cy="765106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/>
              <a:t>Weekly</a:t>
            </a:r>
            <a:endParaRPr lang="en-US"/>
          </a:p>
          <a:p>
            <a:pPr algn="ctr"/>
            <a:r>
              <a:rPr lang="en-US" sz="2000" b="1"/>
              <a:t>Office Hours</a:t>
            </a:r>
            <a:endParaRPr lang="en-US">
              <a:ea typeface="Open Sans"/>
              <a:cs typeface="Open San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F2F77BF-06C2-6A9B-5961-945693275944}"/>
              </a:ext>
            </a:extLst>
          </p:cNvPr>
          <p:cNvSpPr txBox="1">
            <a:spLocks/>
          </p:cNvSpPr>
          <p:nvPr/>
        </p:nvSpPr>
        <p:spPr>
          <a:xfrm>
            <a:off x="6319545" y="1618920"/>
            <a:ext cx="5217980" cy="4399134"/>
          </a:xfrm>
          <a:prstGeom prst="rect">
            <a:avLst/>
          </a:prstGeom>
          <a:ln>
            <a:solidFill>
              <a:schemeClr val="accent3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Courier New" charset="0"/>
              <a:buChar char="o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.AppleSystemUIFont" charset="-120"/>
              <a:buChar char="-"/>
              <a:defRPr sz="18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latin typeface="Open Sans"/>
                <a:ea typeface="Open Sans"/>
                <a:cs typeface="Open Sans"/>
              </a:rPr>
              <a:t>Team members from UPST and Travel and Expense attend every week to answer your questions.</a:t>
            </a:r>
          </a:p>
          <a:p>
            <a:pPr marL="0" indent="0">
              <a:buNone/>
            </a:pPr>
            <a:r>
              <a:rPr lang="en-US" b="1">
                <a:latin typeface="Open Sans"/>
                <a:ea typeface="Open Sans"/>
                <a:cs typeface="Open Sans"/>
              </a:rPr>
              <a:t>UPST Office Hours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Tuesdays, 11 AM – 12 PM</a:t>
            </a:r>
            <a:endParaRPr lang="en-US"/>
          </a:p>
          <a:p>
            <a:r>
              <a:rPr lang="en-US">
                <a:latin typeface="Open Sans"/>
                <a:ea typeface="Open Sans"/>
                <a:cs typeface="Open Sans"/>
                <a:hlinkClick r:id="rId3"/>
              </a:rPr>
              <a:t>UPST Coffee Hour Registration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b="1">
                <a:latin typeface="Open Sans"/>
                <a:ea typeface="Open Sans"/>
                <a:cs typeface="Open Sans"/>
              </a:rPr>
              <a:t>Concur Office Hours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Mondays, 3PM – 4PM</a:t>
            </a:r>
          </a:p>
          <a:p>
            <a:r>
              <a:rPr lang="en-US">
                <a:latin typeface="Open Sans"/>
                <a:ea typeface="Open Sans"/>
                <a:cs typeface="Open Sans"/>
                <a:hlinkClick r:id="rId4"/>
              </a:rPr>
              <a:t>Concur Office Hour Information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9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40C6A-863E-720F-9F7D-C8DDA956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/>
                <a:ea typeface="Verdana"/>
              </a:rPr>
              <a:t>Coffee Hour for Fiscal Year End Support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D6A96-E4E4-E238-D12D-386F25226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9" y="833085"/>
            <a:ext cx="5462002" cy="52084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>
                <a:latin typeface="Verdana"/>
                <a:ea typeface="Verdana"/>
              </a:rPr>
              <a:t>The UMPO Administration and Finance (A&amp;F) Coffee Hour is open to </a:t>
            </a:r>
            <a:r>
              <a:rPr lang="en-US" b="1">
                <a:latin typeface="Verdana"/>
                <a:ea typeface="Verdana"/>
              </a:rPr>
              <a:t>all UMass colleagues</a:t>
            </a:r>
            <a:r>
              <a:rPr lang="en-US">
                <a:latin typeface="Verdana"/>
                <a:ea typeface="Verdana"/>
              </a:rPr>
              <a:t>.</a:t>
            </a:r>
            <a:endParaRPr lang="en-US"/>
          </a:p>
          <a:p>
            <a:pPr marL="342900" indent="-342900"/>
            <a:r>
              <a:rPr lang="en-US">
                <a:latin typeface="Verdana"/>
                <a:ea typeface="Verdana"/>
              </a:rPr>
              <a:t>Our goal is to provide you with opportunities to gather operational information and resources for A&amp;F-related activities to assist you in your daily work.</a:t>
            </a:r>
            <a:endParaRPr lang="en-US" err="1"/>
          </a:p>
          <a:p>
            <a:r>
              <a:rPr lang="en-US">
                <a:latin typeface="Verdana"/>
                <a:ea typeface="Verdana"/>
              </a:rPr>
              <a:t>Topics and presenters change based on the time of year, upcoming changes, and </a:t>
            </a:r>
            <a:r>
              <a:rPr lang="en-US" b="1">
                <a:latin typeface="Verdana"/>
                <a:ea typeface="Verdana"/>
              </a:rPr>
              <a:t>your requests</a:t>
            </a:r>
            <a:r>
              <a:rPr lang="en-US">
                <a:latin typeface="Verdana"/>
                <a:ea typeface="Verdana"/>
              </a:rPr>
              <a:t>.  </a:t>
            </a:r>
          </a:p>
          <a:p>
            <a:r>
              <a:rPr lang="en-US">
                <a:latin typeface="Verdana"/>
                <a:ea typeface="Verdana"/>
              </a:rPr>
              <a:t>Your feedback is important to us. We review every survey and use your responses to improve future sessions.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EB1A8-E0C5-A429-0CB7-7EBE940EBF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07FB50-64DD-67A4-5E96-BE28C4DD9E11}"/>
              </a:ext>
            </a:extLst>
          </p:cNvPr>
          <p:cNvSpPr txBox="1"/>
          <p:nvPr/>
        </p:nvSpPr>
        <p:spPr>
          <a:xfrm>
            <a:off x="6398641" y="1011861"/>
            <a:ext cx="5154377" cy="4955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500" b="1"/>
              <a:t>Upcoming FYE Sessions Topics:</a:t>
            </a:r>
            <a:endParaRPr lang="en-US" sz="2500" b="1">
              <a:ea typeface="Open Sans"/>
              <a:cs typeface="Open Sans"/>
            </a:endParaRPr>
          </a:p>
          <a:p>
            <a:pPr>
              <a:spcAft>
                <a:spcPts val="600"/>
              </a:spcAft>
            </a:pPr>
            <a:endParaRPr lang="en-US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/>
              <a:t>April 16, 2026</a:t>
            </a:r>
            <a:endParaRPr lang="en-US" sz="2000" b="1">
              <a:ea typeface="Open Sans"/>
              <a:cs typeface="Open Sans"/>
            </a:endParaRP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ea typeface="Open Sans"/>
                <a:cs typeface="Open Sans"/>
              </a:rPr>
              <a:t>FYE 2026 Dates </a:t>
            </a: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ea typeface="Open Sans"/>
                <a:cs typeface="Open Sans"/>
              </a:rPr>
              <a:t>Supplier Management</a:t>
            </a: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ea typeface="Open Sans"/>
                <a:cs typeface="Open Sans"/>
              </a:rPr>
              <a:t>Invoice / Accounts Payable</a:t>
            </a: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ea typeface="Open Sans"/>
                <a:cs typeface="Open Sans"/>
              </a:rPr>
              <a:t>Contracts</a:t>
            </a:r>
            <a:endParaRPr lang="en-US">
              <a:ea typeface="Open Sans"/>
              <a:cs typeface="Open Sans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/>
              <a:t>May 22, 2026</a:t>
            </a:r>
            <a:endParaRPr lang="en-US" sz="2000" b="1">
              <a:ea typeface="Open Sans"/>
              <a:cs typeface="Open Sans"/>
            </a:endParaRP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latin typeface="Open Sans"/>
                <a:ea typeface="Open Sans"/>
                <a:cs typeface="Open Sans"/>
              </a:rPr>
              <a:t>Requisitions (Purchase Orders)</a:t>
            </a: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latin typeface="Open Sans"/>
                <a:ea typeface="Open Sans"/>
                <a:cs typeface="Open Sans"/>
              </a:rPr>
              <a:t>Travel and Expense</a:t>
            </a:r>
          </a:p>
          <a:p>
            <a:pPr marL="742950" lvl="1" indent="-285750"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>
                <a:latin typeface="Open Sans"/>
                <a:ea typeface="Open Sans"/>
                <a:cs typeface="Open Sans"/>
              </a:rPr>
              <a:t>Bank Card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1">
              <a:latin typeface="Open Sans"/>
              <a:ea typeface="Open Sans"/>
              <a:cs typeface="Open Sans"/>
            </a:endParaRPr>
          </a:p>
          <a:p>
            <a:pPr>
              <a:spcAft>
                <a:spcPts val="600"/>
              </a:spcAft>
            </a:pPr>
            <a:r>
              <a:rPr lang="en-US" sz="2000">
                <a:latin typeface="Verdana"/>
                <a:ea typeface="Verdana"/>
                <a:cs typeface="Open Sans"/>
                <a:hlinkClick r:id="rId3"/>
              </a:rPr>
              <a:t>Fiscal Year 2026 Registration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1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7C5D-A23D-9D39-FF5D-AC8367E7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We’re Here to Help!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51D3B-32CD-7C75-14E0-769164C5A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97726" y="928166"/>
            <a:ext cx="8955291" cy="469566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>
                <a:cs typeface="ADLaM Display" panose="020F0502020204030204" pitchFamily="2" charset="0"/>
              </a:rPr>
              <a:t>Email </a:t>
            </a:r>
            <a:r>
              <a:rPr lang="en-US" sz="2800">
                <a:cs typeface="ADLaM Display" panose="020F0502020204030204" pitchFamily="2" charset="0"/>
                <a:hlinkClick r:id="rId2"/>
              </a:rPr>
              <a:t>A&amp;FSupport@umassp.edu</a:t>
            </a:r>
            <a:endParaRPr lang="en-US" sz="2800">
              <a:cs typeface="ADLaM Display" panose="020F0502020204030204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>
                <a:cs typeface="ADLaM Display" panose="020F0502020204030204" pitchFamily="2" charset="0"/>
              </a:rPr>
              <a:t>Call 774-545-8778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>
                <a:cs typeface="ADLaM Display" panose="020F0502020204030204" pitchFamily="2" charset="0"/>
              </a:rPr>
              <a:t>Attend Office Hours for </a:t>
            </a:r>
            <a:r>
              <a:rPr lang="en-US" sz="2800">
                <a:cs typeface="ADLaM Display" panose="020F0502020204030204" pitchFamily="2" charset="0"/>
                <a:hlinkClick r:id="rId3"/>
              </a:rPr>
              <a:t>UPST</a:t>
            </a:r>
            <a:r>
              <a:rPr lang="en-US" sz="2800">
                <a:cs typeface="ADLaM Display" panose="020F0502020204030204" pitchFamily="2" charset="0"/>
              </a:rPr>
              <a:t> and </a:t>
            </a:r>
            <a:r>
              <a:rPr lang="en-US" sz="2800">
                <a:cs typeface="ADLaM Display" panose="020F0502020204030204" pitchFamily="2" charset="0"/>
                <a:hlinkClick r:id="rId4"/>
              </a:rPr>
              <a:t>Concur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u="sng">
                <a:solidFill>
                  <a:srgbClr val="013E7D"/>
                </a:solidFill>
                <a:cs typeface="ADLaM Display" panose="020F0502020204030204" pitchFamily="2" charset="0"/>
                <a:hlinkClick r:id="rId5" tooltip="Request Support"/>
              </a:rPr>
              <a:t>Support Request Assistance Form</a:t>
            </a:r>
            <a:r>
              <a:rPr lang="en-US" sz="2800">
                <a:cs typeface="ADLaM Display" panose="020F0502020204030204" pitchFamily="2" charset="0"/>
                <a:hlinkClick r:id="rId4"/>
              </a:rPr>
              <a:t> </a:t>
            </a:r>
            <a:endParaRPr lang="en-US" sz="2800">
              <a:cs typeface="ADLaM Display" panose="020F0502020204030204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>
                <a:solidFill>
                  <a:srgbClr val="222222"/>
                </a:solidFill>
                <a:cs typeface="ADLaM Display" panose="020F0502020204030204" pitchFamily="2" charset="0"/>
              </a:rPr>
              <a:t>Visit: </a:t>
            </a:r>
            <a:r>
              <a:rPr lang="en-US" sz="2800">
                <a:solidFill>
                  <a:srgbClr val="222222"/>
                </a:solidFill>
                <a:cs typeface="ADLaM Display" panose="020F0502020204030204" pitchFamily="2" charset="0"/>
                <a:hlinkClick r:id="rId6"/>
              </a:rPr>
              <a:t>https://www.umassp.edu/access</a:t>
            </a:r>
            <a:endParaRPr lang="en-US" sz="2800">
              <a:solidFill>
                <a:srgbClr val="222222"/>
              </a:solidFill>
              <a:cs typeface="ADLaM Display" panose="020F0502020204030204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>
                <a:cs typeface="ADLaM Display" panose="020F0502020204030204" pitchFamily="2" charset="0"/>
              </a:rPr>
              <a:t>Ask our </a:t>
            </a:r>
            <a:r>
              <a:rPr lang="en-US" sz="2800">
                <a:cs typeface="ADLaM Display" panose="020F0502020204030204" pitchFamily="2" charset="0"/>
                <a:hlinkClick r:id="rId7"/>
              </a:rPr>
              <a:t>Chatbot Buddy​</a:t>
            </a:r>
            <a:endParaRPr lang="en-US" sz="2800">
              <a:cs typeface="ADLaM Display" panose="020F0502020204030204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BF730-9C52-3F25-07D8-952BC069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44D7D3-7AD9-4ECF-3D4A-4B3ECAC0F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2449" t="12000" r="6939" b="12153"/>
          <a:stretch/>
        </p:blipFill>
        <p:spPr>
          <a:xfrm>
            <a:off x="1640077" y="4899008"/>
            <a:ext cx="685800" cy="669629"/>
          </a:xfrm>
          <a:prstGeom prst="flowChartConnector">
            <a:avLst/>
          </a:prstGeom>
          <a:ln>
            <a:solidFill>
              <a:schemeClr val="bg1"/>
            </a:solidFill>
          </a:ln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C52FD03-DF7D-AE86-AE51-FCDF2564C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40077" y="979167"/>
            <a:ext cx="685800" cy="6858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B0CACDB-774A-62F7-B621-7C8BBE9E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22804" y="2590199"/>
            <a:ext cx="685800" cy="6858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39A0F024-B9FD-D208-93F2-FA8AEF9D2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640077" y="1750540"/>
            <a:ext cx="685800" cy="6858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11A5E32D-6111-3DD5-25C1-C729E2B01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622804" y="3429000"/>
            <a:ext cx="620613" cy="620613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1C8BF5F8-B314-11FE-EC99-BFE9B7E37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566630" y="4125394"/>
            <a:ext cx="832694" cy="83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42541"/>
      </p:ext>
    </p:extLst>
  </p:cSld>
  <p:clrMapOvr>
    <a:masterClrMapping/>
  </p:clrMapOvr>
</p:sld>
</file>

<file path=ppt/theme/theme1.xml><?xml version="1.0" encoding="utf-8"?>
<a:theme xmlns:a="http://schemas.openxmlformats.org/drawingml/2006/main" name="UMass Brand">
  <a:themeElements>
    <a:clrScheme name="Custom 3">
      <a:dk1>
        <a:srgbClr val="000000"/>
      </a:dk1>
      <a:lt1>
        <a:srgbClr val="FFFFFF"/>
      </a:lt1>
      <a:dk2>
        <a:srgbClr val="666666"/>
      </a:dk2>
      <a:lt2>
        <a:srgbClr val="EEF4F8"/>
      </a:lt2>
      <a:accent1>
        <a:srgbClr val="005EB8"/>
      </a:accent1>
      <a:accent2>
        <a:srgbClr val="9D2235"/>
      </a:accent2>
      <a:accent3>
        <a:srgbClr val="148071"/>
      </a:accent3>
      <a:accent4>
        <a:srgbClr val="DF2049"/>
      </a:accent4>
      <a:accent5>
        <a:srgbClr val="3AB3FF"/>
      </a:accent5>
      <a:accent6>
        <a:srgbClr val="666666"/>
      </a:accent6>
      <a:hlink>
        <a:srgbClr val="005C9B"/>
      </a:hlink>
      <a:folHlink>
        <a:srgbClr val="A61E36"/>
      </a:folHlink>
    </a:clrScheme>
    <a:fontScheme name="UMass Brand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5FF2CEBD-9224-4431-89E6-8DAB30D2BC2C}" vid="{AD065818-6DC1-4303-A64A-A0927B91C3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67f883-86be-4e3a-8875-ec940c7efe4e">
      <Terms xmlns="http://schemas.microsoft.com/office/infopath/2007/PartnerControls"/>
    </lcf76f155ced4ddcb4097134ff3c332f>
    <TaxCatchAll xmlns="9d68e64e-6dcf-41b4-bbda-0cd15fce9e3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104654752044BB58725EC925E8F2F" ma:contentTypeVersion="12" ma:contentTypeDescription="Create a new document." ma:contentTypeScope="" ma:versionID="3efcbdde463ca38782c8ece914da8408">
  <xsd:schema xmlns:xsd="http://www.w3.org/2001/XMLSchema" xmlns:xs="http://www.w3.org/2001/XMLSchema" xmlns:p="http://schemas.microsoft.com/office/2006/metadata/properties" xmlns:ns2="3a67f883-86be-4e3a-8875-ec940c7efe4e" xmlns:ns3="9d68e64e-6dcf-41b4-bbda-0cd15fce9e3a" targetNamespace="http://schemas.microsoft.com/office/2006/metadata/properties" ma:root="true" ma:fieldsID="38dc09a739a9bd713ab3a61a541415df" ns2:_="" ns3:_="">
    <xsd:import namespace="3a67f883-86be-4e3a-8875-ec940c7efe4e"/>
    <xsd:import namespace="9d68e64e-6dcf-41b4-bbda-0cd15fce9e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7f883-86be-4e3a-8875-ec940c7efe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ab8c9c-417c-4a1c-84f9-2ef5183361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8e64e-6dcf-41b4-bbda-0cd15fce9e3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9ac51de-8498-4a02-90f5-feb2b724bbb6}" ma:internalName="TaxCatchAll" ma:showField="CatchAllData" ma:web="9d68e64e-6dcf-41b4-bbda-0cd15fce9e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888F87-3A2B-46E2-97D1-D173CEDBBD7B}">
  <ds:schemaRefs>
    <ds:schemaRef ds:uri="http://schemas.microsoft.com/office/2006/documentManagement/types"/>
    <ds:schemaRef ds:uri="http://purl.org/dc/dcmitype/"/>
    <ds:schemaRef ds:uri="3a67f883-86be-4e3a-8875-ec940c7efe4e"/>
    <ds:schemaRef ds:uri="http://purl.org/dc/terms/"/>
    <ds:schemaRef ds:uri="9d68e64e-6dcf-41b4-bbda-0cd15fce9e3a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5564477-E904-42FC-A2AA-C90408C1AA2B}">
  <ds:schemaRefs>
    <ds:schemaRef ds:uri="3a67f883-86be-4e3a-8875-ec940c7efe4e"/>
    <ds:schemaRef ds:uri="9d68e64e-6dcf-41b4-bbda-0cd15fce9e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9FE9169-5143-4B2A-9555-972AB623B1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UMass Brand</Template>
  <TotalTime>1854</TotalTime>
  <Words>909</Words>
  <Application>Microsoft Office PowerPoint</Application>
  <PresentationFormat>Widescreen</PresentationFormat>
  <Paragraphs>112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.AppleSystemUIFont</vt:lpstr>
      <vt:lpstr>20 db</vt:lpstr>
      <vt:lpstr>ADLaM Display</vt:lpstr>
      <vt:lpstr>Arial</vt:lpstr>
      <vt:lpstr>Calibri</vt:lpstr>
      <vt:lpstr>Century Gothic</vt:lpstr>
      <vt:lpstr>Courier New</vt:lpstr>
      <vt:lpstr>Montserrat</vt:lpstr>
      <vt:lpstr>Open Sans</vt:lpstr>
      <vt:lpstr>Verdana</vt:lpstr>
      <vt:lpstr>Wingdings</vt:lpstr>
      <vt:lpstr>UMass Brand</vt:lpstr>
      <vt:lpstr>UMass President's Office | Administration and Finance  A Discussion with UMPO President's Office</vt:lpstr>
      <vt:lpstr>UMPO Admin and Finance Topics</vt:lpstr>
      <vt:lpstr>UPST Organizational Updates</vt:lpstr>
      <vt:lpstr>UPST Organizational Updates Ensuring Continuity &amp; Excellence in Service</vt:lpstr>
      <vt:lpstr>Fiscal Year End 2026 Transaction Dates and Support</vt:lpstr>
      <vt:lpstr>FY26 Year-End Processing Calendar</vt:lpstr>
      <vt:lpstr>Resources Are Here to Help</vt:lpstr>
      <vt:lpstr>Coffee Hour for Fiscal Year End Support</vt:lpstr>
      <vt:lpstr>We’re Here to Help!</vt:lpstr>
      <vt:lpstr>Training Resources and Accessibility</vt:lpstr>
      <vt:lpstr>Making our Digital Training Resources Accessible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Lines, Stephanie</dc:creator>
  <cp:lastModifiedBy>OKeefe, Ruth</cp:lastModifiedBy>
  <cp:revision>3</cp:revision>
  <dcterms:created xsi:type="dcterms:W3CDTF">2023-07-17T15:51:49Z</dcterms:created>
  <dcterms:modified xsi:type="dcterms:W3CDTF">2026-04-10T20:20:30Z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0x01010078D104654752044BB58725EC925E8F2F</vt:lpwstr>
  </property>
  <property fmtid="{D5CDD505-2E9C-101B-9397-08002B2CF9AE}" pid="3" name="MediaServiceImageTags">
    <vt:lpwstr/>
  </property>
</Properties>
</file>