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20" r:id="rId2"/>
    <p:sldMasterId id="2147483732" r:id="rId3"/>
    <p:sldMasterId id="2147483744" r:id="rId4"/>
    <p:sldMasterId id="2147483696" r:id="rId5"/>
    <p:sldMasterId id="2147483708" r:id="rId6"/>
  </p:sldMasterIdLst>
  <p:notesMasterIdLst>
    <p:notesMasterId r:id="rId25"/>
  </p:notesMasterIdLst>
  <p:handoutMasterIdLst>
    <p:handoutMasterId r:id="rId26"/>
  </p:handoutMasterIdLst>
  <p:sldIdLst>
    <p:sldId id="263" r:id="rId7"/>
    <p:sldId id="256" r:id="rId8"/>
    <p:sldId id="293" r:id="rId9"/>
    <p:sldId id="294" r:id="rId10"/>
    <p:sldId id="297" r:id="rId11"/>
    <p:sldId id="304" r:id="rId12"/>
    <p:sldId id="301" r:id="rId13"/>
    <p:sldId id="307" r:id="rId14"/>
    <p:sldId id="310" r:id="rId15"/>
    <p:sldId id="305" r:id="rId16"/>
    <p:sldId id="309" r:id="rId17"/>
    <p:sldId id="311" r:id="rId18"/>
    <p:sldId id="296" r:id="rId19"/>
    <p:sldId id="295" r:id="rId20"/>
    <p:sldId id="299" r:id="rId21"/>
    <p:sldId id="300" r:id="rId22"/>
    <p:sldId id="298" r:id="rId23"/>
    <p:sldId id="302" r:id="rId2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45"/>
    <p:restoredTop sz="94532"/>
  </p:normalViewPr>
  <p:slideViewPr>
    <p:cSldViewPr snapToGrid="0">
      <p:cViewPr varScale="1">
        <p:scale>
          <a:sx n="114" d="100"/>
          <a:sy n="114" d="100"/>
        </p:scale>
        <p:origin x="1880"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E6E26A-3417-C546-A2FF-9AFE027745EC}" type="doc">
      <dgm:prSet loTypeId="urn:microsoft.com/office/officeart/2005/8/layout/venn1" loCatId="" qsTypeId="urn:microsoft.com/office/officeart/2005/8/quickstyle/simple1" qsCatId="simple" csTypeId="urn:microsoft.com/office/officeart/2005/8/colors/accent1_2" csCatId="accent1" phldr="1"/>
      <dgm:spPr/>
    </dgm:pt>
    <dgm:pt modelId="{83ABA6A9-BF26-7942-BB1C-47FE4F9290BF}">
      <dgm:prSet phldrT="[Text]"/>
      <dgm:spPr/>
      <dgm:t>
        <a:bodyPr/>
        <a:lstStyle/>
        <a:p>
          <a:r>
            <a:rPr lang="en-US" dirty="0"/>
            <a:t>Contract for Services</a:t>
          </a:r>
        </a:p>
      </dgm:t>
    </dgm:pt>
    <dgm:pt modelId="{768CB370-31C3-D141-B7B5-E826B29E0C5E}" type="parTrans" cxnId="{EE18DD9F-8DD0-2F4E-9F9D-05E988C1036E}">
      <dgm:prSet/>
      <dgm:spPr/>
      <dgm:t>
        <a:bodyPr/>
        <a:lstStyle/>
        <a:p>
          <a:endParaRPr lang="en-US"/>
        </a:p>
      </dgm:t>
    </dgm:pt>
    <dgm:pt modelId="{3A43E2DD-88A4-D64A-ADC8-DB88F08C1331}" type="sibTrans" cxnId="{EE18DD9F-8DD0-2F4E-9F9D-05E988C1036E}">
      <dgm:prSet/>
      <dgm:spPr/>
      <dgm:t>
        <a:bodyPr/>
        <a:lstStyle/>
        <a:p>
          <a:endParaRPr lang="en-US"/>
        </a:p>
      </dgm:t>
    </dgm:pt>
    <dgm:pt modelId="{FA07D74E-B885-C841-908D-FD683C6850F3}">
      <dgm:prSet/>
      <dgm:spPr/>
      <dgm:t>
        <a:bodyPr/>
        <a:lstStyle/>
        <a:p>
          <a:r>
            <a:rPr lang="en-US" dirty="0"/>
            <a:t>Contracts over $100k</a:t>
          </a:r>
        </a:p>
      </dgm:t>
    </dgm:pt>
    <dgm:pt modelId="{F7F9D519-06DE-474F-B7D0-FE7FBB2AB9BA}" type="parTrans" cxnId="{43B7BA45-7C97-C444-9B31-43D01F93E85C}">
      <dgm:prSet/>
      <dgm:spPr/>
      <dgm:t>
        <a:bodyPr/>
        <a:lstStyle/>
        <a:p>
          <a:endParaRPr lang="en-US"/>
        </a:p>
      </dgm:t>
    </dgm:pt>
    <dgm:pt modelId="{743E0A39-3C8C-AE4C-988E-017DD21DE820}" type="sibTrans" cxnId="{43B7BA45-7C97-C444-9B31-43D01F93E85C}">
      <dgm:prSet/>
      <dgm:spPr/>
      <dgm:t>
        <a:bodyPr/>
        <a:lstStyle/>
        <a:p>
          <a:endParaRPr lang="en-US"/>
        </a:p>
      </dgm:t>
    </dgm:pt>
    <dgm:pt modelId="{03D75C5F-97E5-EC45-8310-3A2E6DB6CCDF}">
      <dgm:prSet/>
      <dgm:spPr/>
      <dgm:t>
        <a:bodyPr/>
        <a:lstStyle/>
        <a:p>
          <a:r>
            <a:rPr lang="en-US" dirty="0"/>
            <a:t>Execution Required</a:t>
          </a:r>
        </a:p>
      </dgm:t>
    </dgm:pt>
    <dgm:pt modelId="{6A639267-D452-0C4F-9507-97AA347FD4F1}" type="parTrans" cxnId="{3F25AEB3-2A7F-CE4E-80F8-B0580AD73E55}">
      <dgm:prSet/>
      <dgm:spPr/>
      <dgm:t>
        <a:bodyPr/>
        <a:lstStyle/>
        <a:p>
          <a:endParaRPr lang="en-US"/>
        </a:p>
      </dgm:t>
    </dgm:pt>
    <dgm:pt modelId="{FEFED165-8E77-0A46-810C-51667BE8E1E3}" type="sibTrans" cxnId="{3F25AEB3-2A7F-CE4E-80F8-B0580AD73E55}">
      <dgm:prSet/>
      <dgm:spPr/>
      <dgm:t>
        <a:bodyPr/>
        <a:lstStyle/>
        <a:p>
          <a:endParaRPr lang="en-US"/>
        </a:p>
      </dgm:t>
    </dgm:pt>
    <dgm:pt modelId="{E35FEDFF-E65F-B845-BB16-94C39F0B9AF1}">
      <dgm:prSet/>
      <dgm:spPr/>
      <dgm:t>
        <a:bodyPr/>
        <a:lstStyle/>
        <a:p>
          <a:r>
            <a:rPr lang="en-US" dirty="0"/>
            <a:t>Expedited </a:t>
          </a:r>
          <a:r>
            <a:rPr lang="en-US" dirty="0" err="1"/>
            <a:t>BuyWays</a:t>
          </a:r>
          <a:r>
            <a:rPr lang="en-US" dirty="0"/>
            <a:t> Review Process</a:t>
          </a:r>
        </a:p>
      </dgm:t>
    </dgm:pt>
    <dgm:pt modelId="{35EB64A2-937E-A14C-94A0-209922104B8A}" type="parTrans" cxnId="{E7692D8F-ED0B-E54E-97E2-DD481F1B9170}">
      <dgm:prSet/>
      <dgm:spPr/>
      <dgm:t>
        <a:bodyPr/>
        <a:lstStyle/>
        <a:p>
          <a:endParaRPr lang="en-US"/>
        </a:p>
      </dgm:t>
    </dgm:pt>
    <dgm:pt modelId="{5B486D37-2C59-1545-A588-4CA32CF68AB6}" type="sibTrans" cxnId="{E7692D8F-ED0B-E54E-97E2-DD481F1B9170}">
      <dgm:prSet/>
      <dgm:spPr/>
      <dgm:t>
        <a:bodyPr/>
        <a:lstStyle/>
        <a:p>
          <a:endParaRPr lang="en-US"/>
        </a:p>
      </dgm:t>
    </dgm:pt>
    <dgm:pt modelId="{E076BE3C-997C-EE45-A691-2105909607C7}">
      <dgm:prSet/>
      <dgm:spPr/>
      <dgm:t>
        <a:bodyPr/>
        <a:lstStyle/>
        <a:p>
          <a:r>
            <a:rPr lang="en-US" dirty="0"/>
            <a:t>Changes can be processed via UPST in </a:t>
          </a:r>
          <a:r>
            <a:rPr lang="en-US" dirty="0" err="1"/>
            <a:t>Buyways</a:t>
          </a:r>
          <a:r>
            <a:rPr lang="en-US" dirty="0"/>
            <a:t> contract requests (execution done by UPST/vendor).</a:t>
          </a:r>
        </a:p>
      </dgm:t>
    </dgm:pt>
    <dgm:pt modelId="{88A76F0A-77D1-0444-9AE5-D12E92C11378}" type="parTrans" cxnId="{F50088EA-0673-C249-ADBC-AF2AFE7F8178}">
      <dgm:prSet/>
      <dgm:spPr/>
      <dgm:t>
        <a:bodyPr/>
        <a:lstStyle/>
        <a:p>
          <a:endParaRPr lang="en-US"/>
        </a:p>
      </dgm:t>
    </dgm:pt>
    <dgm:pt modelId="{24707B68-EC51-FB4B-B087-B7DFE67D953A}" type="sibTrans" cxnId="{F50088EA-0673-C249-ADBC-AF2AFE7F8178}">
      <dgm:prSet/>
      <dgm:spPr/>
      <dgm:t>
        <a:bodyPr/>
        <a:lstStyle/>
        <a:p>
          <a:endParaRPr lang="en-US"/>
        </a:p>
      </dgm:t>
    </dgm:pt>
    <dgm:pt modelId="{2C3D022C-8C44-2141-B645-E9BA41FB7BA4}">
      <dgm:prSet phldrT="[Text]"/>
      <dgm:spPr/>
      <dgm:t>
        <a:bodyPr/>
        <a:lstStyle/>
        <a:p>
          <a:r>
            <a:rPr lang="en-US" dirty="0"/>
            <a:t>   Purchase Agreement</a:t>
          </a:r>
        </a:p>
      </dgm:t>
    </dgm:pt>
    <dgm:pt modelId="{E3BE0A9F-77C4-F340-8DCC-8420B57F60EB}" type="sibTrans" cxnId="{30626947-A92D-B64A-9374-FA63EFFB57D8}">
      <dgm:prSet/>
      <dgm:spPr/>
      <dgm:t>
        <a:bodyPr/>
        <a:lstStyle/>
        <a:p>
          <a:endParaRPr lang="en-US"/>
        </a:p>
      </dgm:t>
    </dgm:pt>
    <dgm:pt modelId="{F5BF36C1-2FCF-F648-B407-251FACB4B97E}" type="parTrans" cxnId="{30626947-A92D-B64A-9374-FA63EFFB57D8}">
      <dgm:prSet/>
      <dgm:spPr/>
      <dgm:t>
        <a:bodyPr/>
        <a:lstStyle/>
        <a:p>
          <a:endParaRPr lang="en-US"/>
        </a:p>
      </dgm:t>
    </dgm:pt>
    <dgm:pt modelId="{658D5434-9A70-FD42-AB49-501A47EBCBBA}">
      <dgm:prSet/>
      <dgm:spPr/>
      <dgm:t>
        <a:bodyPr/>
        <a:lstStyle/>
        <a:p>
          <a:r>
            <a:rPr lang="en-US" dirty="0"/>
            <a:t>Contracts under $100k w/out IT Risk Review</a:t>
          </a:r>
        </a:p>
      </dgm:t>
    </dgm:pt>
    <dgm:pt modelId="{D04F4B51-645A-BD4E-A24F-817EF2CCADBA}" type="sibTrans" cxnId="{AE220F8F-A24B-024F-8423-7A9873F56F21}">
      <dgm:prSet/>
      <dgm:spPr/>
      <dgm:t>
        <a:bodyPr/>
        <a:lstStyle/>
        <a:p>
          <a:endParaRPr lang="en-US"/>
        </a:p>
      </dgm:t>
    </dgm:pt>
    <dgm:pt modelId="{30F2C8A4-0A35-3549-9491-036665D694A7}" type="parTrans" cxnId="{AE220F8F-A24B-024F-8423-7A9873F56F21}">
      <dgm:prSet/>
      <dgm:spPr/>
      <dgm:t>
        <a:bodyPr/>
        <a:lstStyle/>
        <a:p>
          <a:endParaRPr lang="en-US"/>
        </a:p>
      </dgm:t>
    </dgm:pt>
    <dgm:pt modelId="{1DE79A3F-3F90-3849-99CF-D067CE140295}">
      <dgm:prSet/>
      <dgm:spPr/>
      <dgm:t>
        <a:bodyPr/>
        <a:lstStyle/>
        <a:p>
          <a:r>
            <a:rPr lang="en-US" dirty="0"/>
            <a:t>No execution, unless amendment processed UPST case. UPST will coordinate directly with OGC for their review (execution done by the campus - Chloe </a:t>
          </a:r>
          <a:r>
            <a:rPr lang="en-US" dirty="0" err="1"/>
            <a:t>Kondakci</a:t>
          </a:r>
          <a:r>
            <a:rPr lang="en-US" dirty="0"/>
            <a:t>/Chris Giuliani and vendor).</a:t>
          </a:r>
        </a:p>
      </dgm:t>
    </dgm:pt>
    <dgm:pt modelId="{EAACD5CE-A5A4-3246-B6E5-6AED2B90AE81}" type="sibTrans" cxnId="{C485593D-6142-EB41-ADF2-372EE2CB45A4}">
      <dgm:prSet/>
      <dgm:spPr/>
      <dgm:t>
        <a:bodyPr/>
        <a:lstStyle/>
        <a:p>
          <a:endParaRPr lang="en-US"/>
        </a:p>
      </dgm:t>
    </dgm:pt>
    <dgm:pt modelId="{585F8362-4399-3F4D-A5FE-B09D417DBBCD}" type="parTrans" cxnId="{C485593D-6142-EB41-ADF2-372EE2CB45A4}">
      <dgm:prSet/>
      <dgm:spPr/>
      <dgm:t>
        <a:bodyPr/>
        <a:lstStyle/>
        <a:p>
          <a:endParaRPr lang="en-US"/>
        </a:p>
      </dgm:t>
    </dgm:pt>
    <dgm:pt modelId="{9B873112-3E4D-2242-BC8F-D957E1CDCADD}">
      <dgm:prSet/>
      <dgm:spPr/>
      <dgm:t>
        <a:bodyPr/>
        <a:lstStyle/>
        <a:p>
          <a:r>
            <a:rPr lang="en-US" dirty="0"/>
            <a:t>No </a:t>
          </a:r>
          <a:r>
            <a:rPr lang="en-US" dirty="0" err="1"/>
            <a:t>BuyWays</a:t>
          </a:r>
          <a:r>
            <a:rPr lang="en-US" dirty="0"/>
            <a:t> Review Process</a:t>
          </a:r>
        </a:p>
      </dgm:t>
    </dgm:pt>
    <dgm:pt modelId="{A379CE8D-ACA8-9144-AD36-A4EB5F8852F4}" type="sibTrans" cxnId="{E2518782-D7F7-124B-9765-796A1D40748E}">
      <dgm:prSet/>
      <dgm:spPr/>
      <dgm:t>
        <a:bodyPr/>
        <a:lstStyle/>
        <a:p>
          <a:endParaRPr lang="en-US"/>
        </a:p>
      </dgm:t>
    </dgm:pt>
    <dgm:pt modelId="{F907AEE3-F8A7-8F49-88D9-C0FF79D030DC}" type="parTrans" cxnId="{E2518782-D7F7-124B-9765-796A1D40748E}">
      <dgm:prSet/>
      <dgm:spPr/>
      <dgm:t>
        <a:bodyPr/>
        <a:lstStyle/>
        <a:p>
          <a:endParaRPr lang="en-US"/>
        </a:p>
      </dgm:t>
    </dgm:pt>
    <dgm:pt modelId="{3A5C1BD0-BE0F-AA4D-80EE-31D3F0F75EFE}" type="pres">
      <dgm:prSet presAssocID="{99E6E26A-3417-C546-A2FF-9AFE027745EC}" presName="compositeShape" presStyleCnt="0">
        <dgm:presLayoutVars>
          <dgm:chMax val="7"/>
          <dgm:dir/>
          <dgm:resizeHandles val="exact"/>
        </dgm:presLayoutVars>
      </dgm:prSet>
      <dgm:spPr/>
    </dgm:pt>
    <dgm:pt modelId="{CF867E5C-134C-B24C-BEB7-2C39F5B8FBE8}" type="pres">
      <dgm:prSet presAssocID="{2C3D022C-8C44-2141-B645-E9BA41FB7BA4}" presName="circ1" presStyleLbl="vennNode1" presStyleIdx="0" presStyleCnt="2" custLinFactNeighborX="-1998" custLinFactNeighborY="-79"/>
      <dgm:spPr/>
    </dgm:pt>
    <dgm:pt modelId="{23E3F305-16D3-8C4D-8DBF-5D46F9D0F191}" type="pres">
      <dgm:prSet presAssocID="{2C3D022C-8C44-2141-B645-E9BA41FB7BA4}" presName="circ1Tx" presStyleLbl="revTx" presStyleIdx="0" presStyleCnt="0">
        <dgm:presLayoutVars>
          <dgm:chMax val="0"/>
          <dgm:chPref val="0"/>
          <dgm:bulletEnabled val="1"/>
        </dgm:presLayoutVars>
      </dgm:prSet>
      <dgm:spPr/>
    </dgm:pt>
    <dgm:pt modelId="{E3E5BBF4-AC54-224B-96C1-E857AC309414}" type="pres">
      <dgm:prSet presAssocID="{83ABA6A9-BF26-7942-BB1C-47FE4F9290BF}" presName="circ2" presStyleLbl="vennNode1" presStyleIdx="1" presStyleCnt="2"/>
      <dgm:spPr/>
    </dgm:pt>
    <dgm:pt modelId="{AF34C00C-728C-244A-9AAA-5DE53385E691}" type="pres">
      <dgm:prSet presAssocID="{83ABA6A9-BF26-7942-BB1C-47FE4F9290BF}" presName="circ2Tx" presStyleLbl="revTx" presStyleIdx="0" presStyleCnt="0">
        <dgm:presLayoutVars>
          <dgm:chMax val="0"/>
          <dgm:chPref val="0"/>
          <dgm:bulletEnabled val="1"/>
        </dgm:presLayoutVars>
      </dgm:prSet>
      <dgm:spPr/>
    </dgm:pt>
  </dgm:ptLst>
  <dgm:cxnLst>
    <dgm:cxn modelId="{F634BE04-C8A0-C24B-A28C-05F754F0F6EE}" type="presOf" srcId="{658D5434-9A70-FD42-AB49-501A47EBCBBA}" destId="{CF867E5C-134C-B24C-BEB7-2C39F5B8FBE8}" srcOrd="0" destOrd="1" presId="urn:microsoft.com/office/officeart/2005/8/layout/venn1"/>
    <dgm:cxn modelId="{F3036C0D-539C-8643-85A9-DF15A93249C8}" type="presOf" srcId="{658D5434-9A70-FD42-AB49-501A47EBCBBA}" destId="{23E3F305-16D3-8C4D-8DBF-5D46F9D0F191}" srcOrd="1" destOrd="1" presId="urn:microsoft.com/office/officeart/2005/8/layout/venn1"/>
    <dgm:cxn modelId="{4B1E4C0F-8722-244D-9A11-055D9EC65CCF}" type="presOf" srcId="{83ABA6A9-BF26-7942-BB1C-47FE4F9290BF}" destId="{E3E5BBF4-AC54-224B-96C1-E857AC309414}" srcOrd="0" destOrd="0" presId="urn:microsoft.com/office/officeart/2005/8/layout/venn1"/>
    <dgm:cxn modelId="{B4746A27-3411-FA4F-BA28-23AEFDCBC77D}" type="presOf" srcId="{9B873112-3E4D-2242-BC8F-D957E1CDCADD}" destId="{CF867E5C-134C-B24C-BEB7-2C39F5B8FBE8}" srcOrd="0" destOrd="3" presId="urn:microsoft.com/office/officeart/2005/8/layout/venn1"/>
    <dgm:cxn modelId="{A65CF534-5ED1-1C4D-BB1D-6F746C732F48}" type="presOf" srcId="{83ABA6A9-BF26-7942-BB1C-47FE4F9290BF}" destId="{AF34C00C-728C-244A-9AAA-5DE53385E691}" srcOrd="1" destOrd="0" presId="urn:microsoft.com/office/officeart/2005/8/layout/venn1"/>
    <dgm:cxn modelId="{C099823A-55E2-CE46-BB7C-DBD0B63FBC15}" type="presOf" srcId="{FA07D74E-B885-C841-908D-FD683C6850F3}" destId="{AF34C00C-728C-244A-9AAA-5DE53385E691}" srcOrd="1" destOrd="1" presId="urn:microsoft.com/office/officeart/2005/8/layout/venn1"/>
    <dgm:cxn modelId="{C485593D-6142-EB41-ADF2-372EE2CB45A4}" srcId="{2C3D022C-8C44-2141-B645-E9BA41FB7BA4}" destId="{1DE79A3F-3F90-3849-99CF-D067CE140295}" srcOrd="1" destOrd="0" parTransId="{585F8362-4399-3F4D-A5FE-B09D417DBBCD}" sibTransId="{EAACD5CE-A5A4-3246-B6E5-6AED2B90AE81}"/>
    <dgm:cxn modelId="{43B7BA45-7C97-C444-9B31-43D01F93E85C}" srcId="{83ABA6A9-BF26-7942-BB1C-47FE4F9290BF}" destId="{FA07D74E-B885-C841-908D-FD683C6850F3}" srcOrd="0" destOrd="0" parTransId="{F7F9D519-06DE-474F-B7D0-FE7FBB2AB9BA}" sibTransId="{743E0A39-3C8C-AE4C-988E-017DD21DE820}"/>
    <dgm:cxn modelId="{30626947-A92D-B64A-9374-FA63EFFB57D8}" srcId="{99E6E26A-3417-C546-A2FF-9AFE027745EC}" destId="{2C3D022C-8C44-2141-B645-E9BA41FB7BA4}" srcOrd="0" destOrd="0" parTransId="{F5BF36C1-2FCF-F648-B407-251FACB4B97E}" sibTransId="{E3BE0A9F-77C4-F340-8DCC-8420B57F60EB}"/>
    <dgm:cxn modelId="{8DB5265D-20D1-4E41-B6E2-739E93BFFEFE}" type="presOf" srcId="{E076BE3C-997C-EE45-A691-2105909607C7}" destId="{AF34C00C-728C-244A-9AAA-5DE53385E691}" srcOrd="1" destOrd="4" presId="urn:microsoft.com/office/officeart/2005/8/layout/venn1"/>
    <dgm:cxn modelId="{E2518782-D7F7-124B-9765-796A1D40748E}" srcId="{2C3D022C-8C44-2141-B645-E9BA41FB7BA4}" destId="{9B873112-3E4D-2242-BC8F-D957E1CDCADD}" srcOrd="2" destOrd="0" parTransId="{F907AEE3-F8A7-8F49-88D9-C0FF79D030DC}" sibTransId="{A379CE8D-ACA8-9144-AD36-A4EB5F8852F4}"/>
    <dgm:cxn modelId="{DF039B82-27FC-C54F-A6A2-A56598F4EA5B}" type="presOf" srcId="{99E6E26A-3417-C546-A2FF-9AFE027745EC}" destId="{3A5C1BD0-BE0F-AA4D-80EE-31D3F0F75EFE}" srcOrd="0" destOrd="0" presId="urn:microsoft.com/office/officeart/2005/8/layout/venn1"/>
    <dgm:cxn modelId="{3F6B608B-CF9F-E146-9BFA-2B057A3D534F}" type="presOf" srcId="{E35FEDFF-E65F-B845-BB16-94C39F0B9AF1}" destId="{E3E5BBF4-AC54-224B-96C1-E857AC309414}" srcOrd="0" destOrd="3" presId="urn:microsoft.com/office/officeart/2005/8/layout/venn1"/>
    <dgm:cxn modelId="{3012A68C-ABB1-CD45-9D14-AEA554891A0E}" type="presOf" srcId="{9B873112-3E4D-2242-BC8F-D957E1CDCADD}" destId="{23E3F305-16D3-8C4D-8DBF-5D46F9D0F191}" srcOrd="1" destOrd="3" presId="urn:microsoft.com/office/officeart/2005/8/layout/venn1"/>
    <dgm:cxn modelId="{9AFF7C8D-25A0-594D-8D86-FB2458C58772}" type="presOf" srcId="{FA07D74E-B885-C841-908D-FD683C6850F3}" destId="{E3E5BBF4-AC54-224B-96C1-E857AC309414}" srcOrd="0" destOrd="1" presId="urn:microsoft.com/office/officeart/2005/8/layout/venn1"/>
    <dgm:cxn modelId="{AE220F8F-A24B-024F-8423-7A9873F56F21}" srcId="{2C3D022C-8C44-2141-B645-E9BA41FB7BA4}" destId="{658D5434-9A70-FD42-AB49-501A47EBCBBA}" srcOrd="0" destOrd="0" parTransId="{30F2C8A4-0A35-3549-9491-036665D694A7}" sibTransId="{D04F4B51-645A-BD4E-A24F-817EF2CCADBA}"/>
    <dgm:cxn modelId="{E7692D8F-ED0B-E54E-97E2-DD481F1B9170}" srcId="{83ABA6A9-BF26-7942-BB1C-47FE4F9290BF}" destId="{E35FEDFF-E65F-B845-BB16-94C39F0B9AF1}" srcOrd="2" destOrd="0" parTransId="{35EB64A2-937E-A14C-94A0-209922104B8A}" sibTransId="{5B486D37-2C59-1545-A588-4CA32CF68AB6}"/>
    <dgm:cxn modelId="{E9E97390-5A85-9548-B9A5-E2DA2F1E4E67}" type="presOf" srcId="{E35FEDFF-E65F-B845-BB16-94C39F0B9AF1}" destId="{AF34C00C-728C-244A-9AAA-5DE53385E691}" srcOrd="1" destOrd="3" presId="urn:microsoft.com/office/officeart/2005/8/layout/venn1"/>
    <dgm:cxn modelId="{EE18DD9F-8DD0-2F4E-9F9D-05E988C1036E}" srcId="{99E6E26A-3417-C546-A2FF-9AFE027745EC}" destId="{83ABA6A9-BF26-7942-BB1C-47FE4F9290BF}" srcOrd="1" destOrd="0" parTransId="{768CB370-31C3-D141-B7B5-E826B29E0C5E}" sibTransId="{3A43E2DD-88A4-D64A-ADC8-DB88F08C1331}"/>
    <dgm:cxn modelId="{9B42D7A3-11E4-C54E-A86A-39B398CCFBD6}" type="presOf" srcId="{1DE79A3F-3F90-3849-99CF-D067CE140295}" destId="{23E3F305-16D3-8C4D-8DBF-5D46F9D0F191}" srcOrd="1" destOrd="2" presId="urn:microsoft.com/office/officeart/2005/8/layout/venn1"/>
    <dgm:cxn modelId="{EB348CAF-4A42-4149-9A7C-1603BA6D307F}" type="presOf" srcId="{03D75C5F-97E5-EC45-8310-3A2E6DB6CCDF}" destId="{AF34C00C-728C-244A-9AAA-5DE53385E691}" srcOrd="1" destOrd="2" presId="urn:microsoft.com/office/officeart/2005/8/layout/venn1"/>
    <dgm:cxn modelId="{A71036B3-FC38-894C-AD59-AE4EA7045E45}" type="presOf" srcId="{2C3D022C-8C44-2141-B645-E9BA41FB7BA4}" destId="{23E3F305-16D3-8C4D-8DBF-5D46F9D0F191}" srcOrd="1" destOrd="0" presId="urn:microsoft.com/office/officeart/2005/8/layout/venn1"/>
    <dgm:cxn modelId="{3F25AEB3-2A7F-CE4E-80F8-B0580AD73E55}" srcId="{83ABA6A9-BF26-7942-BB1C-47FE4F9290BF}" destId="{03D75C5F-97E5-EC45-8310-3A2E6DB6CCDF}" srcOrd="1" destOrd="0" parTransId="{6A639267-D452-0C4F-9507-97AA347FD4F1}" sibTransId="{FEFED165-8E77-0A46-810C-51667BE8E1E3}"/>
    <dgm:cxn modelId="{914829B8-E705-ED44-83B0-31B96CA200B3}" type="presOf" srcId="{1DE79A3F-3F90-3849-99CF-D067CE140295}" destId="{CF867E5C-134C-B24C-BEB7-2C39F5B8FBE8}" srcOrd="0" destOrd="2" presId="urn:microsoft.com/office/officeart/2005/8/layout/venn1"/>
    <dgm:cxn modelId="{2F4C9ACD-813E-E543-AE89-992EA2C0D15E}" type="presOf" srcId="{2C3D022C-8C44-2141-B645-E9BA41FB7BA4}" destId="{CF867E5C-134C-B24C-BEB7-2C39F5B8FBE8}" srcOrd="0" destOrd="0" presId="urn:microsoft.com/office/officeart/2005/8/layout/venn1"/>
    <dgm:cxn modelId="{F50088EA-0673-C249-ADBC-AF2AFE7F8178}" srcId="{83ABA6A9-BF26-7942-BB1C-47FE4F9290BF}" destId="{E076BE3C-997C-EE45-A691-2105909607C7}" srcOrd="3" destOrd="0" parTransId="{88A76F0A-77D1-0444-9AE5-D12E92C11378}" sibTransId="{24707B68-EC51-FB4B-B087-B7DFE67D953A}"/>
    <dgm:cxn modelId="{81D882F0-12FC-7345-B21F-3D1391A690F9}" type="presOf" srcId="{E076BE3C-997C-EE45-A691-2105909607C7}" destId="{E3E5BBF4-AC54-224B-96C1-E857AC309414}" srcOrd="0" destOrd="4" presId="urn:microsoft.com/office/officeart/2005/8/layout/venn1"/>
    <dgm:cxn modelId="{4ED930F3-50D7-6547-8AFD-7544B1603E72}" type="presOf" srcId="{03D75C5F-97E5-EC45-8310-3A2E6DB6CCDF}" destId="{E3E5BBF4-AC54-224B-96C1-E857AC309414}" srcOrd="0" destOrd="2" presId="urn:microsoft.com/office/officeart/2005/8/layout/venn1"/>
    <dgm:cxn modelId="{0A212F8B-4AE7-EF4F-8B2E-287333B3C1CE}" type="presParOf" srcId="{3A5C1BD0-BE0F-AA4D-80EE-31D3F0F75EFE}" destId="{CF867E5C-134C-B24C-BEB7-2C39F5B8FBE8}" srcOrd="0" destOrd="0" presId="urn:microsoft.com/office/officeart/2005/8/layout/venn1"/>
    <dgm:cxn modelId="{E574B9B7-8514-3849-8FBC-2C2C93AD3418}" type="presParOf" srcId="{3A5C1BD0-BE0F-AA4D-80EE-31D3F0F75EFE}" destId="{23E3F305-16D3-8C4D-8DBF-5D46F9D0F191}" srcOrd="1" destOrd="0" presId="urn:microsoft.com/office/officeart/2005/8/layout/venn1"/>
    <dgm:cxn modelId="{897DBE91-29F7-8F44-A9D8-89ED587C6241}" type="presParOf" srcId="{3A5C1BD0-BE0F-AA4D-80EE-31D3F0F75EFE}" destId="{E3E5BBF4-AC54-224B-96C1-E857AC309414}" srcOrd="2" destOrd="0" presId="urn:microsoft.com/office/officeart/2005/8/layout/venn1"/>
    <dgm:cxn modelId="{2810E032-5BA9-1A4D-8A78-C578E5F167E4}" type="presParOf" srcId="{3A5C1BD0-BE0F-AA4D-80EE-31D3F0F75EFE}" destId="{AF34C00C-728C-244A-9AAA-5DE53385E691}"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867E5C-134C-B24C-BEB7-2C39F5B8FBE8}">
      <dsp:nvSpPr>
        <dsp:cNvPr id="0" name=""/>
        <dsp:cNvSpPr/>
      </dsp:nvSpPr>
      <dsp:spPr>
        <a:xfrm>
          <a:off x="83091" y="230286"/>
          <a:ext cx="4041332" cy="40413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44550">
            <a:lnSpc>
              <a:spcPct val="90000"/>
            </a:lnSpc>
            <a:spcBef>
              <a:spcPct val="0"/>
            </a:spcBef>
            <a:spcAft>
              <a:spcPct val="35000"/>
            </a:spcAft>
            <a:buNone/>
          </a:pPr>
          <a:r>
            <a:rPr lang="en-US" sz="1900" kern="1200" dirty="0"/>
            <a:t>   Purchase Agreement</a:t>
          </a:r>
        </a:p>
        <a:p>
          <a:pPr marL="114300" lvl="1" indent="-114300" algn="l" defTabSz="666750">
            <a:lnSpc>
              <a:spcPct val="90000"/>
            </a:lnSpc>
            <a:spcBef>
              <a:spcPct val="0"/>
            </a:spcBef>
            <a:spcAft>
              <a:spcPct val="15000"/>
            </a:spcAft>
            <a:buChar char="•"/>
          </a:pPr>
          <a:r>
            <a:rPr lang="en-US" sz="1500" kern="1200" dirty="0"/>
            <a:t>Contracts under $100k w/out IT Risk Review</a:t>
          </a:r>
        </a:p>
        <a:p>
          <a:pPr marL="114300" lvl="1" indent="-114300" algn="l" defTabSz="666750">
            <a:lnSpc>
              <a:spcPct val="90000"/>
            </a:lnSpc>
            <a:spcBef>
              <a:spcPct val="0"/>
            </a:spcBef>
            <a:spcAft>
              <a:spcPct val="15000"/>
            </a:spcAft>
            <a:buChar char="•"/>
          </a:pPr>
          <a:r>
            <a:rPr lang="en-US" sz="1500" kern="1200" dirty="0"/>
            <a:t>No execution, unless amendment processed UPST case. UPST will coordinate directly with OGC for their review (execution done by the campus - Chloe </a:t>
          </a:r>
          <a:r>
            <a:rPr lang="en-US" sz="1500" kern="1200" dirty="0" err="1"/>
            <a:t>Kondakci</a:t>
          </a:r>
          <a:r>
            <a:rPr lang="en-US" sz="1500" kern="1200" dirty="0"/>
            <a:t>/Chris Giuliani and vendor).</a:t>
          </a:r>
        </a:p>
        <a:p>
          <a:pPr marL="114300" lvl="1" indent="-114300" algn="l" defTabSz="666750">
            <a:lnSpc>
              <a:spcPct val="90000"/>
            </a:lnSpc>
            <a:spcBef>
              <a:spcPct val="0"/>
            </a:spcBef>
            <a:spcAft>
              <a:spcPct val="15000"/>
            </a:spcAft>
            <a:buChar char="•"/>
          </a:pPr>
          <a:r>
            <a:rPr lang="en-US" sz="1500" kern="1200" dirty="0"/>
            <a:t>No </a:t>
          </a:r>
          <a:r>
            <a:rPr lang="en-US" sz="1500" kern="1200" dirty="0" err="1"/>
            <a:t>BuyWays</a:t>
          </a:r>
          <a:r>
            <a:rPr lang="en-US" sz="1500" kern="1200" dirty="0"/>
            <a:t> Review Process</a:t>
          </a:r>
        </a:p>
      </dsp:txBody>
      <dsp:txXfrm>
        <a:off x="647422" y="706846"/>
        <a:ext cx="2330137" cy="3088212"/>
      </dsp:txXfrm>
    </dsp:sp>
    <dsp:sp modelId="{E3E5BBF4-AC54-224B-96C1-E857AC309414}">
      <dsp:nvSpPr>
        <dsp:cNvPr id="0" name=""/>
        <dsp:cNvSpPr/>
      </dsp:nvSpPr>
      <dsp:spPr>
        <a:xfrm>
          <a:off x="3076510" y="233479"/>
          <a:ext cx="4041332" cy="4041332"/>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1">
          <a:noAutofit/>
        </a:bodyPr>
        <a:lstStyle/>
        <a:p>
          <a:pPr marL="0" lvl="0" indent="0" algn="l" defTabSz="844550">
            <a:lnSpc>
              <a:spcPct val="90000"/>
            </a:lnSpc>
            <a:spcBef>
              <a:spcPct val="0"/>
            </a:spcBef>
            <a:spcAft>
              <a:spcPct val="35000"/>
            </a:spcAft>
            <a:buNone/>
          </a:pPr>
          <a:r>
            <a:rPr lang="en-US" sz="1900" kern="1200" dirty="0"/>
            <a:t>Contract for Services</a:t>
          </a:r>
        </a:p>
        <a:p>
          <a:pPr marL="114300" lvl="1" indent="-114300" algn="l" defTabSz="666750">
            <a:lnSpc>
              <a:spcPct val="90000"/>
            </a:lnSpc>
            <a:spcBef>
              <a:spcPct val="0"/>
            </a:spcBef>
            <a:spcAft>
              <a:spcPct val="15000"/>
            </a:spcAft>
            <a:buChar char="•"/>
          </a:pPr>
          <a:r>
            <a:rPr lang="en-US" sz="1500" kern="1200" dirty="0"/>
            <a:t>Contracts over $100k</a:t>
          </a:r>
        </a:p>
        <a:p>
          <a:pPr marL="114300" lvl="1" indent="-114300" algn="l" defTabSz="666750">
            <a:lnSpc>
              <a:spcPct val="90000"/>
            </a:lnSpc>
            <a:spcBef>
              <a:spcPct val="0"/>
            </a:spcBef>
            <a:spcAft>
              <a:spcPct val="15000"/>
            </a:spcAft>
            <a:buChar char="•"/>
          </a:pPr>
          <a:r>
            <a:rPr lang="en-US" sz="1500" kern="1200" dirty="0"/>
            <a:t>Execution Required</a:t>
          </a:r>
        </a:p>
        <a:p>
          <a:pPr marL="114300" lvl="1" indent="-114300" algn="l" defTabSz="666750">
            <a:lnSpc>
              <a:spcPct val="90000"/>
            </a:lnSpc>
            <a:spcBef>
              <a:spcPct val="0"/>
            </a:spcBef>
            <a:spcAft>
              <a:spcPct val="15000"/>
            </a:spcAft>
            <a:buChar char="•"/>
          </a:pPr>
          <a:r>
            <a:rPr lang="en-US" sz="1500" kern="1200" dirty="0"/>
            <a:t>Expedited </a:t>
          </a:r>
          <a:r>
            <a:rPr lang="en-US" sz="1500" kern="1200" dirty="0" err="1"/>
            <a:t>BuyWays</a:t>
          </a:r>
          <a:r>
            <a:rPr lang="en-US" sz="1500" kern="1200" dirty="0"/>
            <a:t> Review Process</a:t>
          </a:r>
        </a:p>
        <a:p>
          <a:pPr marL="114300" lvl="1" indent="-114300" algn="l" defTabSz="666750">
            <a:lnSpc>
              <a:spcPct val="90000"/>
            </a:lnSpc>
            <a:spcBef>
              <a:spcPct val="0"/>
            </a:spcBef>
            <a:spcAft>
              <a:spcPct val="15000"/>
            </a:spcAft>
            <a:buChar char="•"/>
          </a:pPr>
          <a:r>
            <a:rPr lang="en-US" sz="1500" kern="1200" dirty="0"/>
            <a:t>Changes can be processed via UPST in </a:t>
          </a:r>
          <a:r>
            <a:rPr lang="en-US" sz="1500" kern="1200" dirty="0" err="1"/>
            <a:t>Buyways</a:t>
          </a:r>
          <a:r>
            <a:rPr lang="en-US" sz="1500" kern="1200" dirty="0"/>
            <a:t> contract requests (execution done by UPST/vendor).</a:t>
          </a:r>
        </a:p>
      </dsp:txBody>
      <dsp:txXfrm>
        <a:off x="4223374" y="710039"/>
        <a:ext cx="2330137" cy="308821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A9F6A0-C627-B54D-855F-5A0CD656D8AE}"/>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B7E5DFE-C170-0244-8137-231884CB08A5}"/>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8DE4630C-362D-B34E-86B8-57D58266F311}" type="datetimeFigureOut">
              <a:rPr lang="en-US" smtClean="0"/>
              <a:t>11/12/24</a:t>
            </a:fld>
            <a:endParaRPr lang="en-US"/>
          </a:p>
        </p:txBody>
      </p:sp>
      <p:sp>
        <p:nvSpPr>
          <p:cNvPr id="4" name="Footer Placeholder 3">
            <a:extLst>
              <a:ext uri="{FF2B5EF4-FFF2-40B4-BE49-F238E27FC236}">
                <a16:creationId xmlns:a16="http://schemas.microsoft.com/office/drawing/2014/main" id="{4D02B90F-0445-2A45-BF61-FA80DD02F227}"/>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0CDB874-7984-B54D-90DF-01AD07D5B05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F5BCC9B-E10F-E640-9F97-A8844EA2CF69}" type="slidenum">
              <a:rPr lang="en-US" smtClean="0"/>
              <a:t>‹#›</a:t>
            </a:fld>
            <a:endParaRPr lang="en-US"/>
          </a:p>
        </p:txBody>
      </p:sp>
    </p:spTree>
    <p:extLst>
      <p:ext uri="{BB962C8B-B14F-4D97-AF65-F5344CB8AC3E}">
        <p14:creationId xmlns:p14="http://schemas.microsoft.com/office/powerpoint/2010/main" val="754398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048266E2-563D-B04F-B333-1670FC9E8B4C}" type="datetimeFigureOut">
              <a:rPr lang="en-US" smtClean="0"/>
              <a:t>11/12/24</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94CD09F3-9B1E-E94A-9806-A1B8D9DD6CF5}" type="slidenum">
              <a:rPr lang="en-US" smtClean="0"/>
              <a:t>‹#›</a:t>
            </a:fld>
            <a:endParaRPr lang="en-US"/>
          </a:p>
        </p:txBody>
      </p:sp>
    </p:spTree>
    <p:extLst>
      <p:ext uri="{BB962C8B-B14F-4D97-AF65-F5344CB8AC3E}">
        <p14:creationId xmlns:p14="http://schemas.microsoft.com/office/powerpoint/2010/main" val="3464863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565D5-A7D6-D570-17FB-1438707289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F9601-5692-B866-BD29-22FD9A6CB6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375519-5CF6-CA3F-27B7-EA3C209F9EEA}"/>
              </a:ext>
            </a:extLst>
          </p:cNvPr>
          <p:cNvSpPr>
            <a:spLocks noGrp="1"/>
          </p:cNvSpPr>
          <p:nvPr>
            <p:ph type="body" idx="1"/>
          </p:nvPr>
        </p:nvSpPr>
        <p:spPr/>
        <p:txBody>
          <a:bodyPr/>
          <a:lstStyle/>
          <a:p>
            <a:r>
              <a:rPr lang="en-US" dirty="0"/>
              <a:t>Matt Myers’ proposal depository</a:t>
            </a:r>
          </a:p>
        </p:txBody>
      </p:sp>
      <p:sp>
        <p:nvSpPr>
          <p:cNvPr id="4" name="Slide Number Placeholder 3">
            <a:extLst>
              <a:ext uri="{FF2B5EF4-FFF2-40B4-BE49-F238E27FC236}">
                <a16:creationId xmlns:a16="http://schemas.microsoft.com/office/drawing/2014/main" id="{7CF186D5-213A-2B9B-6C30-53E111AA2080}"/>
              </a:ext>
            </a:extLst>
          </p:cNvPr>
          <p:cNvSpPr>
            <a:spLocks noGrp="1"/>
          </p:cNvSpPr>
          <p:nvPr>
            <p:ph type="sldNum" sz="quarter" idx="5"/>
          </p:nvPr>
        </p:nvSpPr>
        <p:spPr/>
        <p:txBody>
          <a:bodyPr/>
          <a:lstStyle/>
          <a:p>
            <a:fld id="{94CD09F3-9B1E-E94A-9806-A1B8D9DD6CF5}" type="slidenum">
              <a:rPr lang="en-US" smtClean="0"/>
              <a:t>3</a:t>
            </a:fld>
            <a:endParaRPr lang="en-US"/>
          </a:p>
        </p:txBody>
      </p:sp>
    </p:spTree>
    <p:extLst>
      <p:ext uri="{BB962C8B-B14F-4D97-AF65-F5344CB8AC3E}">
        <p14:creationId xmlns:p14="http://schemas.microsoft.com/office/powerpoint/2010/main" val="143507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C1B1-4E7E-9C6E-00D9-5FC4DE8CF4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D64AEC-1056-B390-E38A-E39262B437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F747C7-A12D-D112-913B-0A61885364E5}"/>
              </a:ext>
            </a:extLst>
          </p:cNvPr>
          <p:cNvSpPr>
            <a:spLocks noGrp="1"/>
          </p:cNvSpPr>
          <p:nvPr>
            <p:ph type="body" idx="1"/>
          </p:nvPr>
        </p:nvSpPr>
        <p:spPr/>
        <p:txBody>
          <a:bodyPr/>
          <a:lstStyle/>
          <a:p>
            <a:r>
              <a:rPr lang="en-US" dirty="0"/>
              <a:t>Matt Myers’ proposal depository</a:t>
            </a:r>
          </a:p>
        </p:txBody>
      </p:sp>
      <p:sp>
        <p:nvSpPr>
          <p:cNvPr id="4" name="Slide Number Placeholder 3">
            <a:extLst>
              <a:ext uri="{FF2B5EF4-FFF2-40B4-BE49-F238E27FC236}">
                <a16:creationId xmlns:a16="http://schemas.microsoft.com/office/drawing/2014/main" id="{648AB6F1-64C4-98E4-31AA-0D468937B853}"/>
              </a:ext>
            </a:extLst>
          </p:cNvPr>
          <p:cNvSpPr>
            <a:spLocks noGrp="1"/>
          </p:cNvSpPr>
          <p:nvPr>
            <p:ph type="sldNum" sz="quarter" idx="5"/>
          </p:nvPr>
        </p:nvSpPr>
        <p:spPr/>
        <p:txBody>
          <a:bodyPr/>
          <a:lstStyle/>
          <a:p>
            <a:fld id="{94CD09F3-9B1E-E94A-9806-A1B8D9DD6CF5}" type="slidenum">
              <a:rPr lang="en-US" smtClean="0"/>
              <a:t>18</a:t>
            </a:fld>
            <a:endParaRPr lang="en-US"/>
          </a:p>
        </p:txBody>
      </p:sp>
    </p:spTree>
    <p:extLst>
      <p:ext uri="{BB962C8B-B14F-4D97-AF65-F5344CB8AC3E}">
        <p14:creationId xmlns:p14="http://schemas.microsoft.com/office/powerpoint/2010/main" val="2514349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5C965-78A0-7F40-A06D-95DFF25EF29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9523F4E-96A6-2A4C-96E1-622815E0796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F3D845-8E03-294F-98B5-B8B8CBBCE17A}"/>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5" name="Footer Placeholder 4">
            <a:extLst>
              <a:ext uri="{FF2B5EF4-FFF2-40B4-BE49-F238E27FC236}">
                <a16:creationId xmlns:a16="http://schemas.microsoft.com/office/drawing/2014/main" id="{98F0573A-2CEE-FD43-8DD0-4D311A7ACB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97C025-C733-AE47-AD3D-5CDB33948ED6}"/>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3218248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F08D1-05C1-4F42-8407-D3E7DEB70A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6030B4-2789-A94B-B204-4B6CC22A2A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16DF2A-E86D-0D47-9FA6-DF272385A4A7}"/>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5" name="Footer Placeholder 4">
            <a:extLst>
              <a:ext uri="{FF2B5EF4-FFF2-40B4-BE49-F238E27FC236}">
                <a16:creationId xmlns:a16="http://schemas.microsoft.com/office/drawing/2014/main" id="{EA1A9FBD-3863-B84E-8C96-EACC6FF6C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8B88B7-5E57-5644-AC89-E9CBC4F0AF72}"/>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1535762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EDC6E-C4E2-B240-9C55-53FC1AE257DC}"/>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2D55FF-A870-2B43-B6F4-3A89D70FE38B}"/>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5768A-0C10-A946-AFA4-76A291DEDC25}"/>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5" name="Footer Placeholder 4">
            <a:extLst>
              <a:ext uri="{FF2B5EF4-FFF2-40B4-BE49-F238E27FC236}">
                <a16:creationId xmlns:a16="http://schemas.microsoft.com/office/drawing/2014/main" id="{B9EE9044-A544-CB46-80B5-397E79150B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3676A-BA0B-B24F-A322-ECDC2377120F}"/>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3168547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3CF51-9220-4D4F-9C1F-6B51704ED07A}"/>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E58241-D946-1A4A-B9F0-2729D847AAF1}"/>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7DC4EA-79CA-9A45-8861-34884D39F726}"/>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5" name="Footer Placeholder 4">
            <a:extLst>
              <a:ext uri="{FF2B5EF4-FFF2-40B4-BE49-F238E27FC236}">
                <a16:creationId xmlns:a16="http://schemas.microsoft.com/office/drawing/2014/main" id="{C67D3B2B-553F-5F46-B75D-240E7412A8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FCF42F-77F7-F54B-AAB2-4BC366EACD52}"/>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1557682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A8ED-C891-3442-9561-40F226A1DE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2B3579-EFBA-DA4B-8B2A-96F5A6919D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D3212-19F6-5044-8B88-68FDC57FBE4D}"/>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5" name="Footer Placeholder 4">
            <a:extLst>
              <a:ext uri="{FF2B5EF4-FFF2-40B4-BE49-F238E27FC236}">
                <a16:creationId xmlns:a16="http://schemas.microsoft.com/office/drawing/2014/main" id="{4F7BD581-BF20-7747-B523-D5781D05F1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83B7D0-5A7F-9F45-AD47-2D6D36F8F000}"/>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2529763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CB4F6-807A-5246-A518-2AA4BCFF7BA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CEDC23-30A5-5C48-B47E-1A1827944F0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B9D8B0-71FB-4F4B-B937-8C77AC147418}"/>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5" name="Footer Placeholder 4">
            <a:extLst>
              <a:ext uri="{FF2B5EF4-FFF2-40B4-BE49-F238E27FC236}">
                <a16:creationId xmlns:a16="http://schemas.microsoft.com/office/drawing/2014/main" id="{3004D124-33FC-E942-8DE1-1EB446F4C7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1C0FDB-E153-7C4B-A8E3-0305954BBDF3}"/>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180162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20F96-4D8A-3047-B299-8662DAC88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CC3D8-A939-9C45-8AA2-55AE4D713EF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8B384B-08F3-1C48-AD4A-4EAC56AD1D8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21179E-BCCE-EA48-9156-EA18052C7D13}"/>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6" name="Footer Placeholder 5">
            <a:extLst>
              <a:ext uri="{FF2B5EF4-FFF2-40B4-BE49-F238E27FC236}">
                <a16:creationId xmlns:a16="http://schemas.microsoft.com/office/drawing/2014/main" id="{29FC800A-79B7-C243-A9A7-4DC94AD002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AD0612-1997-4D43-BA04-59338FD7A9D4}"/>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1098681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FB51-9203-F44C-BB3A-E53054FFC36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98C452-633E-C844-A685-2790DD16162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BD1844-5DD9-A845-81EA-634F768B60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C9AFE9-18FF-2747-A6A3-4B2013C44F4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3DD124-A349-7E44-B856-2BF7BA05276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243F7C-D09D-B74A-AC32-59D22D1C3FFF}"/>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8" name="Footer Placeholder 7">
            <a:extLst>
              <a:ext uri="{FF2B5EF4-FFF2-40B4-BE49-F238E27FC236}">
                <a16:creationId xmlns:a16="http://schemas.microsoft.com/office/drawing/2014/main" id="{12E8BC2F-142F-D84F-8367-AEB32A6231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515E75-5ED5-4A41-BF34-ED2473153D4F}"/>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33773574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E122-5914-004B-9C57-27C42B8F6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19609C-CEED-6D4B-B6CF-4A69DBD75880}"/>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4" name="Footer Placeholder 3">
            <a:extLst>
              <a:ext uri="{FF2B5EF4-FFF2-40B4-BE49-F238E27FC236}">
                <a16:creationId xmlns:a16="http://schemas.microsoft.com/office/drawing/2014/main" id="{960C195E-E344-9A47-8123-91AFEAD5118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1CD87D-C836-1E45-8AA2-C92EE255D84E}"/>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3158304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28D5AB-C27A-0D4D-8C6E-98637CF32B39}"/>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3" name="Footer Placeholder 2">
            <a:extLst>
              <a:ext uri="{FF2B5EF4-FFF2-40B4-BE49-F238E27FC236}">
                <a16:creationId xmlns:a16="http://schemas.microsoft.com/office/drawing/2014/main" id="{70FFC506-F7D7-F34C-ADCD-1415F1D09D0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FF116-53C5-2C42-BB08-BAB15CBA7B3E}"/>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4121937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9B74-714E-A94D-926A-FE5FA6A7FC8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CDA85A-83DE-A344-90FB-5CE811188CAB}"/>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01A62A-570E-1746-9222-39B63BB6A36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90149-007E-AA40-AF16-4E01FED496CD}"/>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6" name="Footer Placeholder 5">
            <a:extLst>
              <a:ext uri="{FF2B5EF4-FFF2-40B4-BE49-F238E27FC236}">
                <a16:creationId xmlns:a16="http://schemas.microsoft.com/office/drawing/2014/main" id="{67C98481-4B0E-1A4A-8B38-39DBE93B2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106051-F94D-724D-9E83-6DB98F8BA522}"/>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3005541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7A6A-5DAB-8A40-9DA7-E7EA03FD4E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448890-1219-9249-BD40-269EFB7A46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6512E-1DB8-604C-B9A4-94EFF2AC72D8}"/>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5" name="Footer Placeholder 4">
            <a:extLst>
              <a:ext uri="{FF2B5EF4-FFF2-40B4-BE49-F238E27FC236}">
                <a16:creationId xmlns:a16="http://schemas.microsoft.com/office/drawing/2014/main" id="{C0EF789F-CED2-E949-8882-F043D1CF5D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BE4D5-617A-AA45-980A-0EB95473169D}"/>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292413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0B1C5-F1AA-014F-A395-98B4AEEFE95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5E1C28-131B-6043-B215-F21BBF0902D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5C0448-E61C-A349-9F6C-08DCD31948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CB33A2-5C26-7F46-817B-B78344798E37}"/>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6" name="Footer Placeholder 5">
            <a:extLst>
              <a:ext uri="{FF2B5EF4-FFF2-40B4-BE49-F238E27FC236}">
                <a16:creationId xmlns:a16="http://schemas.microsoft.com/office/drawing/2014/main" id="{C4120AA9-D867-6740-93E7-4AB8BA38A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4148F9-83D4-A342-8006-97E6410B6AE5}"/>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3549793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4098-CEF5-D34B-AEC2-A204F43D1B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5723417-78A0-6F44-9D74-A1A0BA6EAD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36D40-A852-1D41-A2B2-D2448C4FA5AC}"/>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5" name="Footer Placeholder 4">
            <a:extLst>
              <a:ext uri="{FF2B5EF4-FFF2-40B4-BE49-F238E27FC236}">
                <a16:creationId xmlns:a16="http://schemas.microsoft.com/office/drawing/2014/main" id="{3988958E-2532-334B-B381-7CE8EF7FD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62E61-7A76-2445-A101-967DDA6DC731}"/>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675407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211317-2235-DF41-BB1C-367725298CA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8FB044-4658-0448-A5B6-76F67E484BC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2F3FBF-1648-F54F-899C-B107CD754DBF}"/>
              </a:ext>
            </a:extLst>
          </p:cNvPr>
          <p:cNvSpPr>
            <a:spLocks noGrp="1"/>
          </p:cNvSpPr>
          <p:nvPr>
            <p:ph type="dt" sz="half" idx="10"/>
          </p:nvPr>
        </p:nvSpPr>
        <p:spPr/>
        <p:txBody>
          <a:bodyPr/>
          <a:lstStyle/>
          <a:p>
            <a:fld id="{544B5A1D-A8F5-D944-B599-5B02D3603DB6}" type="datetimeFigureOut">
              <a:rPr lang="en-US" smtClean="0"/>
              <a:t>11/12/24</a:t>
            </a:fld>
            <a:endParaRPr lang="en-US"/>
          </a:p>
        </p:txBody>
      </p:sp>
      <p:sp>
        <p:nvSpPr>
          <p:cNvPr id="5" name="Footer Placeholder 4">
            <a:extLst>
              <a:ext uri="{FF2B5EF4-FFF2-40B4-BE49-F238E27FC236}">
                <a16:creationId xmlns:a16="http://schemas.microsoft.com/office/drawing/2014/main" id="{1F2014C5-88BE-C641-8390-BADFCCBD2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A9FE8-0E45-FB45-86D4-1E7BE4974C99}"/>
              </a:ext>
            </a:extLst>
          </p:cNvPr>
          <p:cNvSpPr>
            <a:spLocks noGrp="1"/>
          </p:cNvSpPr>
          <p:nvPr>
            <p:ph type="sldNum" sz="quarter" idx="12"/>
          </p:nvPr>
        </p:nvSpPr>
        <p:spPr/>
        <p:txBody>
          <a:bodyPr/>
          <a:lstStyle/>
          <a:p>
            <a:fld id="{6E97BA4C-25E1-BF43-8258-71F500EB5EE0}" type="slidenum">
              <a:rPr lang="en-US" smtClean="0"/>
              <a:t>‹#›</a:t>
            </a:fld>
            <a:endParaRPr lang="en-US"/>
          </a:p>
        </p:txBody>
      </p:sp>
    </p:spTree>
    <p:extLst>
      <p:ext uri="{BB962C8B-B14F-4D97-AF65-F5344CB8AC3E}">
        <p14:creationId xmlns:p14="http://schemas.microsoft.com/office/powerpoint/2010/main" val="4101262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C56AF-F0A2-2C4C-9FA9-867A99E44B4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B7FB41-3FA7-474D-A0A4-E1A84816002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DD5B2D-0452-4746-8600-656D050CB6C9}"/>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5" name="Footer Placeholder 4">
            <a:extLst>
              <a:ext uri="{FF2B5EF4-FFF2-40B4-BE49-F238E27FC236}">
                <a16:creationId xmlns:a16="http://schemas.microsoft.com/office/drawing/2014/main" id="{FBF9519A-2C35-9745-98A4-F5F1A2B9E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2759E-2C3A-9547-BBFC-9950B510A762}"/>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2628522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9F1B-4B24-0140-9545-21E1F67F8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A82ED-0276-6A46-BDF1-898683122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48070A-F138-0F49-9DD8-7A42922D09DB}"/>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5" name="Footer Placeholder 4">
            <a:extLst>
              <a:ext uri="{FF2B5EF4-FFF2-40B4-BE49-F238E27FC236}">
                <a16:creationId xmlns:a16="http://schemas.microsoft.com/office/drawing/2014/main" id="{230B03A4-623A-6F46-863F-62E2D05296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6665B7-76FB-F849-998B-194DEB750950}"/>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1285546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9F7B3-E970-474B-9244-8AFC307F5596}"/>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1FB1F3-BB6D-DB49-BCAF-13F66F60E12D}"/>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AF9E75-E228-7844-BE1A-C30000F49931}"/>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5" name="Footer Placeholder 4">
            <a:extLst>
              <a:ext uri="{FF2B5EF4-FFF2-40B4-BE49-F238E27FC236}">
                <a16:creationId xmlns:a16="http://schemas.microsoft.com/office/drawing/2014/main" id="{5982688E-0EC0-7A45-A62F-239EAC1648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B11480-3310-DA43-9741-BB321D9B5547}"/>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2378549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D1DBE-B50B-B74A-8E76-E552840406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5DC5E7-A2ED-224D-B4A1-75431B4FDDBD}"/>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198C56-0979-D342-A427-9318A3A6B6A9}"/>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226CB2-D42A-9540-A575-1BCA84ECF79F}"/>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6" name="Footer Placeholder 5">
            <a:extLst>
              <a:ext uri="{FF2B5EF4-FFF2-40B4-BE49-F238E27FC236}">
                <a16:creationId xmlns:a16="http://schemas.microsoft.com/office/drawing/2014/main" id="{78F44E8C-A0E1-3B45-878A-52C747DEAB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7549AD-5FE8-D940-BC3C-CF254DAF7BDC}"/>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28705934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999B-BAF5-5C46-B92F-022E2A384762}"/>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DF3E14-1BC4-D840-A3B9-D2201E17B6C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2C7178-4269-B34B-B80C-123D92B839F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CA67A4-7E91-004B-BB91-D7D6B4407A7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5E2F3D-75E4-844E-8B9D-930D88C6878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10A300-4ACF-9E4F-BEF6-43BBED546ECD}"/>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8" name="Footer Placeholder 7">
            <a:extLst>
              <a:ext uri="{FF2B5EF4-FFF2-40B4-BE49-F238E27FC236}">
                <a16:creationId xmlns:a16="http://schemas.microsoft.com/office/drawing/2014/main" id="{509A15E2-4B78-DE4C-B707-07E01A9079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B3847D-E046-1242-9CD7-1C6F5773BEA3}"/>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25113153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EE838-CCAF-474B-BC5F-B3B1FD130B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139F9-C5A7-FA43-9802-6CFEF641C657}"/>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4" name="Footer Placeholder 3">
            <a:extLst>
              <a:ext uri="{FF2B5EF4-FFF2-40B4-BE49-F238E27FC236}">
                <a16:creationId xmlns:a16="http://schemas.microsoft.com/office/drawing/2014/main" id="{08D5346E-82EC-4F4C-B1DA-698F32C237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987BD0-28B0-1A4B-B8CC-C1C3A3D53EA8}"/>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1614079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FF3729-8840-E446-A077-91875B7543D7}"/>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3" name="Footer Placeholder 2">
            <a:extLst>
              <a:ext uri="{FF2B5EF4-FFF2-40B4-BE49-F238E27FC236}">
                <a16:creationId xmlns:a16="http://schemas.microsoft.com/office/drawing/2014/main" id="{5ED5E78D-E820-4544-B04B-53A575D09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9C10D4-0D6A-6748-A8D0-9F243607BFDB}"/>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258426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35DA-71EF-844C-B6E3-A14C2629DAF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BFE6B-45E0-2747-B19D-D2B2463BBD0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CA7858-4239-3144-8617-F3352058F476}"/>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5" name="Footer Placeholder 4">
            <a:extLst>
              <a:ext uri="{FF2B5EF4-FFF2-40B4-BE49-F238E27FC236}">
                <a16:creationId xmlns:a16="http://schemas.microsoft.com/office/drawing/2014/main" id="{EA1319B8-6944-D143-90A2-351EFBF75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350C6-FB56-D542-AEAF-20B19A145DCA}"/>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2537031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F136-AEB9-D840-B1D0-CC05061F640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649BAF-8DA5-EB45-8B73-596DC738505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14905-55E0-F546-B8BA-23CA2910075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685559-0609-4742-ADB2-1536AFADA5FD}"/>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6" name="Footer Placeholder 5">
            <a:extLst>
              <a:ext uri="{FF2B5EF4-FFF2-40B4-BE49-F238E27FC236}">
                <a16:creationId xmlns:a16="http://schemas.microsoft.com/office/drawing/2014/main" id="{FD4C41E8-9E68-9F43-8BA1-2D467FB176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3DE63-A1B0-E04F-9068-791500650BE2}"/>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20961953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7B418-C4F0-AA4A-8778-DB8386F6B57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E00528-30E9-8B40-805D-515DF26BBF3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F00F45-2E99-8D48-98A2-F67F0A53EA7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D7A4E3-F570-2749-9397-200E3ADB1EFB}"/>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6" name="Footer Placeholder 5">
            <a:extLst>
              <a:ext uri="{FF2B5EF4-FFF2-40B4-BE49-F238E27FC236}">
                <a16:creationId xmlns:a16="http://schemas.microsoft.com/office/drawing/2014/main" id="{88BC1511-F365-DA44-B859-E63B93FAF1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ECB169-7651-FC4F-AA0B-51D8F03311D8}"/>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5440230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625B-2AD1-0747-B6B2-2D9FC0F3B2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12861-2A32-CB47-B563-3F8C90291E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1D391-ED1F-FB4C-B8C9-63515711C304}"/>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5" name="Footer Placeholder 4">
            <a:extLst>
              <a:ext uri="{FF2B5EF4-FFF2-40B4-BE49-F238E27FC236}">
                <a16:creationId xmlns:a16="http://schemas.microsoft.com/office/drawing/2014/main" id="{665F1E6A-3C30-FE43-9B94-A8D038A70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59BAC0-A445-0549-A173-774E818D177F}"/>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4087235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15DAC0-D170-0042-87A2-E2CB76B14F3A}"/>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7E9B8C-D600-8246-BBA0-423AA0C3C44D}"/>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F75CC-A3BA-B54B-A9E3-3D29A9961DD6}"/>
              </a:ext>
            </a:extLst>
          </p:cNvPr>
          <p:cNvSpPr>
            <a:spLocks noGrp="1"/>
          </p:cNvSpPr>
          <p:nvPr>
            <p:ph type="dt" sz="half" idx="10"/>
          </p:nvPr>
        </p:nvSpPr>
        <p:spPr/>
        <p:txBody>
          <a:bodyPr/>
          <a:lstStyle/>
          <a:p>
            <a:fld id="{6E402EAA-8AF0-2844-A984-CD7F13BCA8E8}" type="datetimeFigureOut">
              <a:rPr lang="en-US" smtClean="0"/>
              <a:t>11/12/24</a:t>
            </a:fld>
            <a:endParaRPr lang="en-US"/>
          </a:p>
        </p:txBody>
      </p:sp>
      <p:sp>
        <p:nvSpPr>
          <p:cNvPr id="5" name="Footer Placeholder 4">
            <a:extLst>
              <a:ext uri="{FF2B5EF4-FFF2-40B4-BE49-F238E27FC236}">
                <a16:creationId xmlns:a16="http://schemas.microsoft.com/office/drawing/2014/main" id="{B211D87D-DA35-0644-B9B1-ECF939FEA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14029-96A7-3B47-B7CC-2FD56594A835}"/>
              </a:ext>
            </a:extLst>
          </p:cNvPr>
          <p:cNvSpPr>
            <a:spLocks noGrp="1"/>
          </p:cNvSpPr>
          <p:nvPr>
            <p:ph type="sldNum" sz="quarter" idx="12"/>
          </p:nvPr>
        </p:nvSpPr>
        <p:spPr/>
        <p:txBody>
          <a:bodyPr/>
          <a:lstStyle/>
          <a:p>
            <a:fld id="{44A3B0DD-FDDE-AB40-BBBE-E55B3AF1A82A}" type="slidenum">
              <a:rPr lang="en-US" smtClean="0"/>
              <a:t>‹#›</a:t>
            </a:fld>
            <a:endParaRPr lang="en-US"/>
          </a:p>
        </p:txBody>
      </p:sp>
    </p:spTree>
    <p:extLst>
      <p:ext uri="{BB962C8B-B14F-4D97-AF65-F5344CB8AC3E}">
        <p14:creationId xmlns:p14="http://schemas.microsoft.com/office/powerpoint/2010/main" val="3555279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A245-7032-3043-AA47-8B239CEBF24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0C83FC-B1B4-4F48-A390-7AEB2090EB6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46EFD0B-2275-A34A-9A6D-3FCA434AAA05}"/>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5" name="Footer Placeholder 4">
            <a:extLst>
              <a:ext uri="{FF2B5EF4-FFF2-40B4-BE49-F238E27FC236}">
                <a16:creationId xmlns:a16="http://schemas.microsoft.com/office/drawing/2014/main" id="{B181EE1E-A419-014E-A419-FAD2E77B4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8027F2-1BDC-AF40-83B4-977C3B154D65}"/>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17010301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AC2AD-D8B8-614E-8A8D-C0AB518568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EF91E4-6FA6-0C4A-8826-E38E4501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A4611-CE0B-4149-BBBC-CAF964EB1CA8}"/>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5" name="Footer Placeholder 4">
            <a:extLst>
              <a:ext uri="{FF2B5EF4-FFF2-40B4-BE49-F238E27FC236}">
                <a16:creationId xmlns:a16="http://schemas.microsoft.com/office/drawing/2014/main" id="{963698B8-45A8-2043-AE20-00690F2FF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DC72D6-2965-324A-B975-3F369AB24E3F}"/>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10526507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59993-ED71-E242-B87D-976FF899D81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5D443D-408A-EE40-8A42-430A55C85A60}"/>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EDFB07-5A82-3E45-8359-13342E5E4919}"/>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5" name="Footer Placeholder 4">
            <a:extLst>
              <a:ext uri="{FF2B5EF4-FFF2-40B4-BE49-F238E27FC236}">
                <a16:creationId xmlns:a16="http://schemas.microsoft.com/office/drawing/2014/main" id="{8D1D1058-F81A-114E-90DE-A59DC85A26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1518E-8262-4D47-BF80-0603A48D1BA0}"/>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761208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A4D4-BBF4-CE4F-A840-A35744151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C7AF0-4B00-C74E-A281-C8CB664068C3}"/>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C08568-C038-DB4B-98F0-6068E3908BCA}"/>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232269-9F83-1145-9948-B5EBFDF69F0B}"/>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6" name="Footer Placeholder 5">
            <a:extLst>
              <a:ext uri="{FF2B5EF4-FFF2-40B4-BE49-F238E27FC236}">
                <a16:creationId xmlns:a16="http://schemas.microsoft.com/office/drawing/2014/main" id="{D5E5CECD-544B-6241-ADFA-C1C06C9254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9991DF-179E-1449-ADD9-C89E959B46A0}"/>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323863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E227E-8E16-4D4E-AC20-3E064E404A2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735DCD-7582-F84A-9349-76AB5B7A91E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61CDF6-B4BB-6A40-9D8F-EF2D0CEDB709}"/>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8E3E8-6C2A-344E-AA54-A31544DF9B87}"/>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0E22FB-935D-A14B-AC33-EFAA365ECBF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24AC08-E05D-CC42-8B2A-837343166771}"/>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8" name="Footer Placeholder 7">
            <a:extLst>
              <a:ext uri="{FF2B5EF4-FFF2-40B4-BE49-F238E27FC236}">
                <a16:creationId xmlns:a16="http://schemas.microsoft.com/office/drawing/2014/main" id="{B55EFE4F-C383-3C4B-9F87-F062586F08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1A6FA9-D714-894F-81D6-D28EF4B8DCE1}"/>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2848730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2905-604E-8046-A369-219D945A77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235D21-F290-B74C-B560-11D519F5E9AE}"/>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4" name="Footer Placeholder 3">
            <a:extLst>
              <a:ext uri="{FF2B5EF4-FFF2-40B4-BE49-F238E27FC236}">
                <a16:creationId xmlns:a16="http://schemas.microsoft.com/office/drawing/2014/main" id="{8A9D89C4-28E8-1147-A5A2-F11B530239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25B6A73-7B39-2846-9023-56E53CA23401}"/>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844246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BDEB-7D9D-E946-805E-E4E40A24C8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2021D-A8F8-CD48-B202-AB82C4181507}"/>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1945AA8-4728-6E48-AE8F-04DA39157BF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AFE06C-ED98-F94F-9CAC-877F4A869B5E}"/>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6" name="Footer Placeholder 5">
            <a:extLst>
              <a:ext uri="{FF2B5EF4-FFF2-40B4-BE49-F238E27FC236}">
                <a16:creationId xmlns:a16="http://schemas.microsoft.com/office/drawing/2014/main" id="{6C788020-C007-B84B-9B8C-A9813AECE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628F59-CD8C-8D4B-99FF-3E3FF65FA0BB}"/>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2914704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FD4C22-2BD9-2543-AA5A-6D7A07EEAB05}"/>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3" name="Footer Placeholder 2">
            <a:extLst>
              <a:ext uri="{FF2B5EF4-FFF2-40B4-BE49-F238E27FC236}">
                <a16:creationId xmlns:a16="http://schemas.microsoft.com/office/drawing/2014/main" id="{B1EDBFEE-3820-6641-B0C0-74F249B369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BB6995-33C9-A54D-92F5-211CB6127E86}"/>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36462217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57869-6CB1-FE4F-8B2D-BF50EF52CA0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188569-2405-A749-B81A-CFBD1F8C3FB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39C-1E6A-124A-898B-4F6CD8B6D95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DB7D5D-2DFB-B141-9250-9FBC4877CC54}"/>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6" name="Footer Placeholder 5">
            <a:extLst>
              <a:ext uri="{FF2B5EF4-FFF2-40B4-BE49-F238E27FC236}">
                <a16:creationId xmlns:a16="http://schemas.microsoft.com/office/drawing/2014/main" id="{D1569329-F6C7-594B-B64A-F6959E110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71618A-FB8E-7B4F-8D55-08EE1C199E75}"/>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1924696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C2E1-A5DC-8147-954E-006004053D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F248B0-C4E5-2F44-A8F7-88B009A3517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DE334E-A061-B04C-8A8C-96C0AEB4DCD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1C199-F920-2E41-AAE1-ECB1839CBDF0}"/>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6" name="Footer Placeholder 5">
            <a:extLst>
              <a:ext uri="{FF2B5EF4-FFF2-40B4-BE49-F238E27FC236}">
                <a16:creationId xmlns:a16="http://schemas.microsoft.com/office/drawing/2014/main" id="{72D2A269-8097-B147-8C81-F1FB51409A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D1F332-2219-D045-9292-8A203C54DA7F}"/>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28104162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0CCA-FCCE-F747-9BB9-6EF4848098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01F71D-7C62-744E-AF2D-B05D9CC915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7BB37-8AEA-CA41-B7BE-1D918372A86F}"/>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5" name="Footer Placeholder 4">
            <a:extLst>
              <a:ext uri="{FF2B5EF4-FFF2-40B4-BE49-F238E27FC236}">
                <a16:creationId xmlns:a16="http://schemas.microsoft.com/office/drawing/2014/main" id="{FEFB3277-D071-C04C-8F3C-33CA2CF39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88DC5-D591-7143-8911-BC3DF69BFC6F}"/>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3251851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62F9D-0338-CC48-AC66-AE00A0A248C2}"/>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5DB9B5-4CC2-2E44-B516-19E5874FEB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7A81B-C1D6-EA4A-9C26-7C7E709E7E84}"/>
              </a:ext>
            </a:extLst>
          </p:cNvPr>
          <p:cNvSpPr>
            <a:spLocks noGrp="1"/>
          </p:cNvSpPr>
          <p:nvPr>
            <p:ph type="dt" sz="half" idx="10"/>
          </p:nvPr>
        </p:nvSpPr>
        <p:spPr/>
        <p:txBody>
          <a:bodyPr/>
          <a:lstStyle/>
          <a:p>
            <a:fld id="{D5AB894C-E416-2042-BC05-DBC0A882990F}" type="datetimeFigureOut">
              <a:rPr lang="en-US" smtClean="0"/>
              <a:t>11/12/24</a:t>
            </a:fld>
            <a:endParaRPr lang="en-US"/>
          </a:p>
        </p:txBody>
      </p:sp>
      <p:sp>
        <p:nvSpPr>
          <p:cNvPr id="5" name="Footer Placeholder 4">
            <a:extLst>
              <a:ext uri="{FF2B5EF4-FFF2-40B4-BE49-F238E27FC236}">
                <a16:creationId xmlns:a16="http://schemas.microsoft.com/office/drawing/2014/main" id="{B802291E-66DA-6343-AF8B-F79A6B490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54366C-7D32-494F-BBED-2B05044D29EE}"/>
              </a:ext>
            </a:extLst>
          </p:cNvPr>
          <p:cNvSpPr>
            <a:spLocks noGrp="1"/>
          </p:cNvSpPr>
          <p:nvPr>
            <p:ph type="sldNum" sz="quarter" idx="12"/>
          </p:nvPr>
        </p:nvSpPr>
        <p:spPr/>
        <p:txBody>
          <a:bodyPr/>
          <a:lstStyle/>
          <a:p>
            <a:fld id="{949D3C85-0DB5-084B-8134-8DB5A6A791A8}" type="slidenum">
              <a:rPr lang="en-US" smtClean="0"/>
              <a:t>‹#›</a:t>
            </a:fld>
            <a:endParaRPr lang="en-US"/>
          </a:p>
        </p:txBody>
      </p:sp>
    </p:spTree>
    <p:extLst>
      <p:ext uri="{BB962C8B-B14F-4D97-AF65-F5344CB8AC3E}">
        <p14:creationId xmlns:p14="http://schemas.microsoft.com/office/powerpoint/2010/main" val="622005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1E5B5-B6E3-E84B-8AB9-8199D105A1E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1876D2-C937-B24C-8619-FDFD23725B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4A9266-472A-DC4A-9A70-4A7024EEDFD8}"/>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5" name="Footer Placeholder 4">
            <a:extLst>
              <a:ext uri="{FF2B5EF4-FFF2-40B4-BE49-F238E27FC236}">
                <a16:creationId xmlns:a16="http://schemas.microsoft.com/office/drawing/2014/main" id="{9A592AB9-86E7-FA42-9944-8C8C6ACB98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3CDC76-2B8D-E842-A61C-D0D32491EDF3}"/>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40337259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3549F-B09E-0C45-90EB-C06C2C20E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998832-3C92-954F-A70F-27E08DA9F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D12C45-1796-394F-9995-DAB99636156A}"/>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5" name="Footer Placeholder 4">
            <a:extLst>
              <a:ext uri="{FF2B5EF4-FFF2-40B4-BE49-F238E27FC236}">
                <a16:creationId xmlns:a16="http://schemas.microsoft.com/office/drawing/2014/main" id="{8D3C85E0-5F94-3C4B-998A-21D600718F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E6E85E-4C80-1F42-8E26-4DEB0CC39129}"/>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2951433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C64D-E9DF-0141-8A85-971BA768EEA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0AE5B4-6539-5146-A999-E6E73FC4C12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2378D-B1CF-4843-A659-702855DD482D}"/>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5" name="Footer Placeholder 4">
            <a:extLst>
              <a:ext uri="{FF2B5EF4-FFF2-40B4-BE49-F238E27FC236}">
                <a16:creationId xmlns:a16="http://schemas.microsoft.com/office/drawing/2014/main" id="{DA0A8B12-4516-4D43-B8FB-6FCF30A081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7E73C-92A5-1947-A46B-C5DFE9CA9DCB}"/>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33911098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40AF-AC3C-7141-902A-3310289B74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FDC09-0BC4-3A4C-9808-507C432412C5}"/>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AAC291-5EE5-3847-B30A-F69D72851578}"/>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F26747-1468-F643-8451-6958E6FA4060}"/>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6" name="Footer Placeholder 5">
            <a:extLst>
              <a:ext uri="{FF2B5EF4-FFF2-40B4-BE49-F238E27FC236}">
                <a16:creationId xmlns:a16="http://schemas.microsoft.com/office/drawing/2014/main" id="{372806A7-8359-6441-BA23-A41259B23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DCFCEE-00ED-3648-BA25-B517E39303C0}"/>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18922920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9EE72-6B5C-D342-A6BF-3DE4F370C2E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669373-ECD2-464C-80AF-6D2B3D3A113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BD5EB1-CBB2-0241-B9AD-AC966F807565}"/>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A4D434-8CFF-AB4A-8CB3-0D90DBD4C71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CF0E49-871C-2648-AE59-0B0BF9B4D4A6}"/>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837E60-E33E-004C-8443-C16DFE30A725}"/>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8" name="Footer Placeholder 7">
            <a:extLst>
              <a:ext uri="{FF2B5EF4-FFF2-40B4-BE49-F238E27FC236}">
                <a16:creationId xmlns:a16="http://schemas.microsoft.com/office/drawing/2014/main" id="{10D9665E-74D0-9D46-939E-AD495367E5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8B7387-5A81-7042-B43E-A3A82ACB4D84}"/>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5434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3DE12-5972-D64A-930F-09C0C5E67964}"/>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CE432A4-6E4B-614E-A466-F6754103308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E0D611-6509-B34B-9617-A72410C5F536}"/>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C9E7A4-FDFC-9F41-84CC-E283CF2DFB5D}"/>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BF5CA4-26E1-7B4A-8B64-F1F7E611BC0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37E1E2-E619-CE41-A31D-5D3CB0D14856}"/>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8" name="Footer Placeholder 7">
            <a:extLst>
              <a:ext uri="{FF2B5EF4-FFF2-40B4-BE49-F238E27FC236}">
                <a16:creationId xmlns:a16="http://schemas.microsoft.com/office/drawing/2014/main" id="{34AA4B87-C364-DC47-945D-957782E9E9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FD1851-6924-194E-A944-DB4AAFFE0487}"/>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1339265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DD83-59AA-8D45-B48C-E4F7F8BCA5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8E70A4-588D-1C48-A434-4108560CF7D8}"/>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4" name="Footer Placeholder 3">
            <a:extLst>
              <a:ext uri="{FF2B5EF4-FFF2-40B4-BE49-F238E27FC236}">
                <a16:creationId xmlns:a16="http://schemas.microsoft.com/office/drawing/2014/main" id="{8137F45F-B3CD-914C-861D-27F306A1EB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DC7CE6-3580-8245-9A90-679E528E6A35}"/>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11621889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91D1C6-A6FB-DF40-825C-D2A87AD8F700}"/>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3" name="Footer Placeholder 2">
            <a:extLst>
              <a:ext uri="{FF2B5EF4-FFF2-40B4-BE49-F238E27FC236}">
                <a16:creationId xmlns:a16="http://schemas.microsoft.com/office/drawing/2014/main" id="{865C14D3-3726-3B4F-8269-4313D030C9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E353F3-D070-2D4E-9C05-D40EF87CDD4B}"/>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12906696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0D864-E0F2-0743-B0E1-F1D58C6388B8}"/>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E1108F-3565-A541-86FB-D46815A97EC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867800-9B36-A048-81DC-94C40A413051}"/>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1784C-A202-F04E-845A-24B8EF038198}"/>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6" name="Footer Placeholder 5">
            <a:extLst>
              <a:ext uri="{FF2B5EF4-FFF2-40B4-BE49-F238E27FC236}">
                <a16:creationId xmlns:a16="http://schemas.microsoft.com/office/drawing/2014/main" id="{C4BB6078-E262-B841-8A88-D5A8AA6BDF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38B296-F42D-AD4C-A2C8-C8AFB645FAD6}"/>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32687076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486EC-A752-DF4D-9067-0280B810CD1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43E5E-9598-FF48-AEF7-E98CE6A4541A}"/>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40F36A-7A87-B941-9527-BD387A75907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C1EF33-F880-0A4E-B20E-F3A6E33B2ECA}"/>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6" name="Footer Placeholder 5">
            <a:extLst>
              <a:ext uri="{FF2B5EF4-FFF2-40B4-BE49-F238E27FC236}">
                <a16:creationId xmlns:a16="http://schemas.microsoft.com/office/drawing/2014/main" id="{A5820B13-CD72-4247-BD52-5161FE569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E807B2-DFAE-F946-92DF-D55370C4F85D}"/>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4252083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7B4E-0785-8C4C-BD61-ED810A10F2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C4CC6D-1AC8-5849-8D81-4D86C36FF0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852809-6F66-304E-853D-359706202230}"/>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5" name="Footer Placeholder 4">
            <a:extLst>
              <a:ext uri="{FF2B5EF4-FFF2-40B4-BE49-F238E27FC236}">
                <a16:creationId xmlns:a16="http://schemas.microsoft.com/office/drawing/2014/main" id="{83843D00-4EC0-8845-B3BA-1217C46D6F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C8B559-615F-8441-945E-3121EE8C8FE4}"/>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17449317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CC3546-C54A-3448-AC8C-32B26867789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B15013-AE4F-A44F-B535-4EA9B46955E2}"/>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20144-AF8C-9B4F-800A-6318E5A036AE}"/>
              </a:ext>
            </a:extLst>
          </p:cNvPr>
          <p:cNvSpPr>
            <a:spLocks noGrp="1"/>
          </p:cNvSpPr>
          <p:nvPr>
            <p:ph type="dt" sz="half" idx="10"/>
          </p:nvPr>
        </p:nvSpPr>
        <p:spPr/>
        <p:txBody>
          <a:bodyPr/>
          <a:lstStyle/>
          <a:p>
            <a:fld id="{1CD0E3A6-3297-FC44-BEE4-CA972895FFAF}" type="datetimeFigureOut">
              <a:rPr lang="en-US" smtClean="0"/>
              <a:t>11/12/24</a:t>
            </a:fld>
            <a:endParaRPr lang="en-US"/>
          </a:p>
        </p:txBody>
      </p:sp>
      <p:sp>
        <p:nvSpPr>
          <p:cNvPr id="5" name="Footer Placeholder 4">
            <a:extLst>
              <a:ext uri="{FF2B5EF4-FFF2-40B4-BE49-F238E27FC236}">
                <a16:creationId xmlns:a16="http://schemas.microsoft.com/office/drawing/2014/main" id="{88496DDB-446D-DA4B-8B49-97F35805D0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211F8-54F3-8E40-93B8-6BAA82B558B7}"/>
              </a:ext>
            </a:extLst>
          </p:cNvPr>
          <p:cNvSpPr>
            <a:spLocks noGrp="1"/>
          </p:cNvSpPr>
          <p:nvPr>
            <p:ph type="sldNum" sz="quarter" idx="12"/>
          </p:nvPr>
        </p:nvSpPr>
        <p:spPr/>
        <p:txBody>
          <a:bodyPr/>
          <a:lstStyle/>
          <a:p>
            <a:fld id="{D1AFDBA0-56D3-0F4F-91E1-C520CEAE95FC}" type="slidenum">
              <a:rPr lang="en-US" smtClean="0"/>
              <a:t>‹#›</a:t>
            </a:fld>
            <a:endParaRPr lang="en-US"/>
          </a:p>
        </p:txBody>
      </p:sp>
    </p:spTree>
    <p:extLst>
      <p:ext uri="{BB962C8B-B14F-4D97-AF65-F5344CB8AC3E}">
        <p14:creationId xmlns:p14="http://schemas.microsoft.com/office/powerpoint/2010/main" val="13611821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573B8-E989-F74D-BF9F-3012E1BE9BF1}"/>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A58316-CBCC-E54D-A9B7-D2993F786C77}"/>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F0AA34-18BD-EC44-87BC-A2D60BF0073E}"/>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5" name="Footer Placeholder 4">
            <a:extLst>
              <a:ext uri="{FF2B5EF4-FFF2-40B4-BE49-F238E27FC236}">
                <a16:creationId xmlns:a16="http://schemas.microsoft.com/office/drawing/2014/main" id="{E6481D1C-1061-9740-9889-5587B191C8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668BA8-C932-454A-ACE6-BBEC91436BB8}"/>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5679392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457A-9FA0-C24A-82DD-E2C5345A2E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692B26-2932-2E4B-81B9-3CCCE1C1BF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6E5615-1BCD-EE4E-A5FC-A517C9BFEA06}"/>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5" name="Footer Placeholder 4">
            <a:extLst>
              <a:ext uri="{FF2B5EF4-FFF2-40B4-BE49-F238E27FC236}">
                <a16:creationId xmlns:a16="http://schemas.microsoft.com/office/drawing/2014/main" id="{8A469C81-EB9B-D34A-9471-F1FF4382A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065FFE-5200-E446-B1A1-65D051C071FB}"/>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1622591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18E2B-0EAB-694B-8A7E-20059583400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9E38B3-AF26-3B46-B3C9-BB818ECE4541}"/>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849091-A7FE-1C40-ABDC-48CCB2B63CC0}"/>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5" name="Footer Placeholder 4">
            <a:extLst>
              <a:ext uri="{FF2B5EF4-FFF2-40B4-BE49-F238E27FC236}">
                <a16:creationId xmlns:a16="http://schemas.microsoft.com/office/drawing/2014/main" id="{5C22D2B6-1D86-6B41-95AA-FBC98118F9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F85F7B-FABF-F144-9BFE-C689A517E529}"/>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1082668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2B4AE-FDC6-9E49-9E40-640ABA3FF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EBA79-82BE-464C-B36C-1935A1B3E568}"/>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2046028-63FD-3A41-A06A-926B74417052}"/>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AB95E9-B152-BA48-A8E0-D03DAD7FA759}"/>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6" name="Footer Placeholder 5">
            <a:extLst>
              <a:ext uri="{FF2B5EF4-FFF2-40B4-BE49-F238E27FC236}">
                <a16:creationId xmlns:a16="http://schemas.microsoft.com/office/drawing/2014/main" id="{FA998937-82C0-2045-B416-B3A75AF596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6F1933-A8EE-1B4E-B100-A063D6E1230E}"/>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3997128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D880A-D496-6F4F-B4CC-112AF3443E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208844-781C-BF40-AC72-A4557B10FFE5}"/>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4" name="Footer Placeholder 3">
            <a:extLst>
              <a:ext uri="{FF2B5EF4-FFF2-40B4-BE49-F238E27FC236}">
                <a16:creationId xmlns:a16="http://schemas.microsoft.com/office/drawing/2014/main" id="{7C6AA480-6429-9342-B47E-B4A827F9864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27EA93-722E-7C4E-9A40-71E2A5F91888}"/>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4075063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9BF8-05D5-FC46-908C-145F615F7180}"/>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54049B-C217-1D44-8F3C-16FC5EA570D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F2A3C5-02EF-E145-9FA6-C01E367F7ECE}"/>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11A123-628C-E941-A8FD-B166BAFA51FB}"/>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A691F-E9B1-4245-88F9-5A04BB618508}"/>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097FF4-730B-A346-AC67-AFA3A2975562}"/>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8" name="Footer Placeholder 7">
            <a:extLst>
              <a:ext uri="{FF2B5EF4-FFF2-40B4-BE49-F238E27FC236}">
                <a16:creationId xmlns:a16="http://schemas.microsoft.com/office/drawing/2014/main" id="{45B44BA7-3811-C142-AA8E-B70AC7076C4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05A344-0F1C-3E43-A5AE-F485973E19E4}"/>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37929238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DB2D2-FA69-4D47-9F68-D597D141FC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CA0F6D-9C54-4647-8D2A-EECFD28EA58B}"/>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4" name="Footer Placeholder 3">
            <a:extLst>
              <a:ext uri="{FF2B5EF4-FFF2-40B4-BE49-F238E27FC236}">
                <a16:creationId xmlns:a16="http://schemas.microsoft.com/office/drawing/2014/main" id="{7F72B946-BF67-A549-BAA2-B6425E119B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1D6735-50F7-FD49-81C8-4E7B0DA72D86}"/>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21460613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B88CD0-E418-CF4F-8A07-4AE567AB6B45}"/>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3" name="Footer Placeholder 2">
            <a:extLst>
              <a:ext uri="{FF2B5EF4-FFF2-40B4-BE49-F238E27FC236}">
                <a16:creationId xmlns:a16="http://schemas.microsoft.com/office/drawing/2014/main" id="{A6568612-64B3-D942-9011-0E9C5DEBAD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F93DD6-0898-3D47-9AFE-8A9B1730E13B}"/>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15034607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1D0D-F070-D74E-8375-D92F674DEC1B}"/>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4979AC-C2B0-7C4B-B0B7-66E881ABF95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A813FA-5980-E949-889C-712C4B71854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1DE3C3-CEF5-B84C-895B-A7C1A269AA97}"/>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6" name="Footer Placeholder 5">
            <a:extLst>
              <a:ext uri="{FF2B5EF4-FFF2-40B4-BE49-F238E27FC236}">
                <a16:creationId xmlns:a16="http://schemas.microsoft.com/office/drawing/2014/main" id="{8C959415-0307-AE4A-B8B5-55BC576A22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4B36BB-04C7-8945-B0D0-51E86B694450}"/>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12467709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20519-CA7D-8241-A575-4967C6771AB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64B573-0844-7C40-AAB2-82E4DAF10DD4}"/>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F81213B-26EF-9440-A336-167A5DE9D0E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144A-A1DE-B04E-B1A3-08C250C0C7A3}"/>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6" name="Footer Placeholder 5">
            <a:extLst>
              <a:ext uri="{FF2B5EF4-FFF2-40B4-BE49-F238E27FC236}">
                <a16:creationId xmlns:a16="http://schemas.microsoft.com/office/drawing/2014/main" id="{6C40169B-B68A-AF4B-A7F1-3EF2620FE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C54C5C-BBD5-704E-8C4A-4330AC142BBE}"/>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4265636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35993-298B-FE4A-BF26-01CAA06139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8FDFBC-44FA-284E-922F-EDCCA23AC8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9E9FEF-BC97-6E49-9FCE-426C039CFEE6}"/>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5" name="Footer Placeholder 4">
            <a:extLst>
              <a:ext uri="{FF2B5EF4-FFF2-40B4-BE49-F238E27FC236}">
                <a16:creationId xmlns:a16="http://schemas.microsoft.com/office/drawing/2014/main" id="{F4A7BE1C-7731-7E45-A98A-1C114AC307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C4940A-9B99-4342-8539-E71F6061E9D3}"/>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10803879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90907D-F119-2940-AFCC-3BFBBB80CF80}"/>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027CDE5-8811-194B-9962-7981216108BC}"/>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E001-D483-F145-AA15-55231080E230}"/>
              </a:ext>
            </a:extLst>
          </p:cNvPr>
          <p:cNvSpPr>
            <a:spLocks noGrp="1"/>
          </p:cNvSpPr>
          <p:nvPr>
            <p:ph type="dt" sz="half" idx="10"/>
          </p:nvPr>
        </p:nvSpPr>
        <p:spPr/>
        <p:txBody>
          <a:bodyPr/>
          <a:lstStyle/>
          <a:p>
            <a:fld id="{35D6D311-9106-2E49-95F4-5ED6DBA0ADC5}" type="datetimeFigureOut">
              <a:rPr lang="en-US" smtClean="0"/>
              <a:t>11/12/24</a:t>
            </a:fld>
            <a:endParaRPr lang="en-US"/>
          </a:p>
        </p:txBody>
      </p:sp>
      <p:sp>
        <p:nvSpPr>
          <p:cNvPr id="5" name="Footer Placeholder 4">
            <a:extLst>
              <a:ext uri="{FF2B5EF4-FFF2-40B4-BE49-F238E27FC236}">
                <a16:creationId xmlns:a16="http://schemas.microsoft.com/office/drawing/2014/main" id="{847D5D6D-0484-654E-A5EF-737638F160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D175C-E7D0-2349-B703-51122AB842A8}"/>
              </a:ext>
            </a:extLst>
          </p:cNvPr>
          <p:cNvSpPr>
            <a:spLocks noGrp="1"/>
          </p:cNvSpPr>
          <p:nvPr>
            <p:ph type="sldNum" sz="quarter" idx="12"/>
          </p:nvPr>
        </p:nvSpPr>
        <p:spPr/>
        <p:txBody>
          <a:bodyPr/>
          <a:lstStyle/>
          <a:p>
            <a:fld id="{1F3AE3C6-3324-FF47-970C-3828AE92E3B6}" type="slidenum">
              <a:rPr lang="en-US" smtClean="0"/>
              <a:t>‹#›</a:t>
            </a:fld>
            <a:endParaRPr lang="en-US"/>
          </a:p>
        </p:txBody>
      </p:sp>
    </p:spTree>
    <p:extLst>
      <p:ext uri="{BB962C8B-B14F-4D97-AF65-F5344CB8AC3E}">
        <p14:creationId xmlns:p14="http://schemas.microsoft.com/office/powerpoint/2010/main" val="69263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C28430-FA8D-E14C-B3B5-C59A63B047F2}"/>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3" name="Footer Placeholder 2">
            <a:extLst>
              <a:ext uri="{FF2B5EF4-FFF2-40B4-BE49-F238E27FC236}">
                <a16:creationId xmlns:a16="http://schemas.microsoft.com/office/drawing/2014/main" id="{E8058E4F-9D1C-8247-9C15-16BDBA5833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F7D45E-9671-9F4E-B4FD-D56BE5CF617E}"/>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3118466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21C3-96BC-CA4E-8F8D-20179D1D8E3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9BBB5C-F937-5743-8FF6-2223CAFC5C2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C565F3-98C7-F340-A3C4-368DCE01E1C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D8CE1-4C6C-754A-8902-904FC9F9C660}"/>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6" name="Footer Placeholder 5">
            <a:extLst>
              <a:ext uri="{FF2B5EF4-FFF2-40B4-BE49-F238E27FC236}">
                <a16:creationId xmlns:a16="http://schemas.microsoft.com/office/drawing/2014/main" id="{131DCCCC-981B-DF48-97A6-297141DC99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B2C590-298B-2647-B281-9531CEF45A24}"/>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415424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2684-6761-B240-A0E5-6D4351B77CFE}"/>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31E022-2F8B-6342-AE7E-2B1AA71BE138}"/>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21D9AE-2253-944E-83FD-2C684E8BC05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7373CD-FBFF-994E-9279-D6128FE64A11}"/>
              </a:ext>
            </a:extLst>
          </p:cNvPr>
          <p:cNvSpPr>
            <a:spLocks noGrp="1"/>
          </p:cNvSpPr>
          <p:nvPr>
            <p:ph type="dt" sz="half" idx="10"/>
          </p:nvPr>
        </p:nvSpPr>
        <p:spPr/>
        <p:txBody>
          <a:bodyPr/>
          <a:lstStyle/>
          <a:p>
            <a:fld id="{C645F87B-3609-E948-B47C-125B941DAE5D}" type="datetimeFigureOut">
              <a:rPr lang="en-US" smtClean="0"/>
              <a:t>11/12/24</a:t>
            </a:fld>
            <a:endParaRPr lang="en-US"/>
          </a:p>
        </p:txBody>
      </p:sp>
      <p:sp>
        <p:nvSpPr>
          <p:cNvPr id="6" name="Footer Placeholder 5">
            <a:extLst>
              <a:ext uri="{FF2B5EF4-FFF2-40B4-BE49-F238E27FC236}">
                <a16:creationId xmlns:a16="http://schemas.microsoft.com/office/drawing/2014/main" id="{2F02DB14-4678-CF40-81DF-DCBEAA5B6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66750D-3739-4B45-931F-AA79389D327E}"/>
              </a:ext>
            </a:extLst>
          </p:cNvPr>
          <p:cNvSpPr>
            <a:spLocks noGrp="1"/>
          </p:cNvSpPr>
          <p:nvPr>
            <p:ph type="sldNum" sz="quarter" idx="12"/>
          </p:nvPr>
        </p:nvSpPr>
        <p:spPr/>
        <p:txBody>
          <a:bodyPr/>
          <a:lstStyle/>
          <a:p>
            <a:fld id="{060E5067-8306-474D-9F3E-6F6467631E08}" type="slidenum">
              <a:rPr lang="en-US" smtClean="0"/>
              <a:t>‹#›</a:t>
            </a:fld>
            <a:endParaRPr lang="en-US"/>
          </a:p>
        </p:txBody>
      </p:sp>
    </p:spTree>
    <p:extLst>
      <p:ext uri="{BB962C8B-B14F-4D97-AF65-F5344CB8AC3E}">
        <p14:creationId xmlns:p14="http://schemas.microsoft.com/office/powerpoint/2010/main" val="890204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emf"/><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BA5C16-5AE2-1D41-90A0-BEA8525BFDC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99562A-8529-CD4F-8CD1-31FAFC1C8BC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A5C245-B433-414C-AAEB-85ED71EBC6A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5F87B-3609-E948-B47C-125B941DAE5D}" type="datetimeFigureOut">
              <a:rPr lang="en-US" smtClean="0"/>
              <a:t>11/12/24</a:t>
            </a:fld>
            <a:endParaRPr lang="en-US"/>
          </a:p>
        </p:txBody>
      </p:sp>
      <p:sp>
        <p:nvSpPr>
          <p:cNvPr id="5" name="Footer Placeholder 4">
            <a:extLst>
              <a:ext uri="{FF2B5EF4-FFF2-40B4-BE49-F238E27FC236}">
                <a16:creationId xmlns:a16="http://schemas.microsoft.com/office/drawing/2014/main" id="{6EE63A8F-CB3A-8444-B526-165EA5B7836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DC980D-F43C-FC4E-A8B9-AA6D0A7C7644}"/>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0E5067-8306-474D-9F3E-6F6467631E08}" type="slidenum">
              <a:rPr lang="en-US" smtClean="0"/>
              <a:t>‹#›</a:t>
            </a:fld>
            <a:endParaRPr lang="en-US"/>
          </a:p>
        </p:txBody>
      </p:sp>
      <p:pic>
        <p:nvPicPr>
          <p:cNvPr id="9" name="Picture 8">
            <a:extLst>
              <a:ext uri="{FF2B5EF4-FFF2-40B4-BE49-F238E27FC236}">
                <a16:creationId xmlns:a16="http://schemas.microsoft.com/office/drawing/2014/main" id="{CE21232A-09FC-7644-AAC8-FCB7384E6D9A}"/>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10364910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D7A1E9-AFEF-2640-A5D3-FD95F1A166BB}"/>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65D654-A337-2B4B-8342-F0C94634BA9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69386-3895-B345-9CA4-A1F404AB669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B5A1D-A8F5-D944-B599-5B02D3603DB6}" type="datetimeFigureOut">
              <a:rPr lang="en-US" smtClean="0"/>
              <a:t>11/12/24</a:t>
            </a:fld>
            <a:endParaRPr lang="en-US"/>
          </a:p>
        </p:txBody>
      </p:sp>
      <p:sp>
        <p:nvSpPr>
          <p:cNvPr id="5" name="Footer Placeholder 4">
            <a:extLst>
              <a:ext uri="{FF2B5EF4-FFF2-40B4-BE49-F238E27FC236}">
                <a16:creationId xmlns:a16="http://schemas.microsoft.com/office/drawing/2014/main" id="{A9268A3D-2BCF-094C-994A-EC6643E4DF0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AF84B3-5783-7A46-8D9C-E50423188D5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7BA4C-25E1-BF43-8258-71F500EB5EE0}" type="slidenum">
              <a:rPr lang="en-US" smtClean="0"/>
              <a:t>‹#›</a:t>
            </a:fld>
            <a:endParaRPr lang="en-US"/>
          </a:p>
        </p:txBody>
      </p:sp>
      <p:pic>
        <p:nvPicPr>
          <p:cNvPr id="8" name="Picture 7" descr="Shape, circle&#10;&#10;Description automatically generated">
            <a:extLst>
              <a:ext uri="{FF2B5EF4-FFF2-40B4-BE49-F238E27FC236}">
                <a16:creationId xmlns:a16="http://schemas.microsoft.com/office/drawing/2014/main" id="{5BCF5E63-36C6-3D4A-8603-453061ADFD73}"/>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4664669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C5BFB-65DC-B341-A754-38F1DF93631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2265C5-5572-CC46-AA81-A51ADFE3F8A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34DB1A-215B-D84E-96B5-4C64EF7089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02EAA-8AF0-2844-A984-CD7F13BCA8E8}" type="datetimeFigureOut">
              <a:rPr lang="en-US" smtClean="0"/>
              <a:t>11/12/24</a:t>
            </a:fld>
            <a:endParaRPr lang="en-US"/>
          </a:p>
        </p:txBody>
      </p:sp>
      <p:sp>
        <p:nvSpPr>
          <p:cNvPr id="5" name="Footer Placeholder 4">
            <a:extLst>
              <a:ext uri="{FF2B5EF4-FFF2-40B4-BE49-F238E27FC236}">
                <a16:creationId xmlns:a16="http://schemas.microsoft.com/office/drawing/2014/main" id="{27544524-7351-B34D-A322-239F034BCBA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B94192-EC8E-1944-886B-1DC3B42CF6E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3B0DD-FDDE-AB40-BBBE-E55B3AF1A82A}" type="slidenum">
              <a:rPr lang="en-US" smtClean="0"/>
              <a:t>‹#›</a:t>
            </a:fld>
            <a:endParaRPr lang="en-US"/>
          </a:p>
        </p:txBody>
      </p:sp>
      <p:pic>
        <p:nvPicPr>
          <p:cNvPr id="8" name="Picture 7" descr="Shape, circle&#10;&#10;Description automatically generated">
            <a:extLst>
              <a:ext uri="{FF2B5EF4-FFF2-40B4-BE49-F238E27FC236}">
                <a16:creationId xmlns:a16="http://schemas.microsoft.com/office/drawing/2014/main" id="{264ABCAE-9BD9-A14F-82A7-B7379D52DD91}"/>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337110874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C0B91A-54E5-324D-8B71-1B3E51FC2464}"/>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354C03-6202-D545-9428-F029FDE7010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F5F94-BB41-6541-910A-22F16AFEF791}"/>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AB894C-E416-2042-BC05-DBC0A882990F}" type="datetimeFigureOut">
              <a:rPr lang="en-US" smtClean="0"/>
              <a:t>11/12/24</a:t>
            </a:fld>
            <a:endParaRPr lang="en-US"/>
          </a:p>
        </p:txBody>
      </p:sp>
      <p:sp>
        <p:nvSpPr>
          <p:cNvPr id="5" name="Footer Placeholder 4">
            <a:extLst>
              <a:ext uri="{FF2B5EF4-FFF2-40B4-BE49-F238E27FC236}">
                <a16:creationId xmlns:a16="http://schemas.microsoft.com/office/drawing/2014/main" id="{C22AADD4-58C4-1E48-8AA9-7B6B825B196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C760B0-B503-F64E-A854-A76FBB652A1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9D3C85-0DB5-084B-8134-8DB5A6A791A8}" type="slidenum">
              <a:rPr lang="en-US" smtClean="0"/>
              <a:t>‹#›</a:t>
            </a:fld>
            <a:endParaRPr lang="en-US"/>
          </a:p>
        </p:txBody>
      </p:sp>
      <p:pic>
        <p:nvPicPr>
          <p:cNvPr id="8" name="Picture 7" descr="Shape, circle&#10;&#10;Description automatically generated">
            <a:extLst>
              <a:ext uri="{FF2B5EF4-FFF2-40B4-BE49-F238E27FC236}">
                <a16:creationId xmlns:a16="http://schemas.microsoft.com/office/drawing/2014/main" id="{27D52EB5-D656-7543-AF41-FDF76D7DB98C}"/>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39304098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7C0164-9AC8-4C49-BF27-9E01E544CA6C}"/>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C315-2F0E-3743-9857-121A8EE27E4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DEC43-7083-2841-A758-83D5C3E5D979}"/>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D0E3A6-3297-FC44-BEE4-CA972895FFAF}" type="datetimeFigureOut">
              <a:rPr lang="en-US" smtClean="0"/>
              <a:t>11/12/24</a:t>
            </a:fld>
            <a:endParaRPr lang="en-US"/>
          </a:p>
        </p:txBody>
      </p:sp>
      <p:sp>
        <p:nvSpPr>
          <p:cNvPr id="5" name="Footer Placeholder 4">
            <a:extLst>
              <a:ext uri="{FF2B5EF4-FFF2-40B4-BE49-F238E27FC236}">
                <a16:creationId xmlns:a16="http://schemas.microsoft.com/office/drawing/2014/main" id="{2FF2BA57-95B5-BC40-BB62-655FF6AB261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9BBF5B-5D83-AF45-9563-49994A9164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FDBA0-56D3-0F4F-91E1-C520CEAE95FC}" type="slidenum">
              <a:rPr lang="en-US" smtClean="0"/>
              <a:t>‹#›</a:t>
            </a:fld>
            <a:endParaRPr lang="en-US"/>
          </a:p>
        </p:txBody>
      </p:sp>
      <p:pic>
        <p:nvPicPr>
          <p:cNvPr id="8" name="Picture 7">
            <a:extLst>
              <a:ext uri="{FF2B5EF4-FFF2-40B4-BE49-F238E27FC236}">
                <a16:creationId xmlns:a16="http://schemas.microsoft.com/office/drawing/2014/main" id="{FC22C3B8-DF84-974C-96AA-C91506CECE68}"/>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11959721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4751A-FFE4-E046-9E7C-C3CF77CFE02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EEC9FF-D0FD-9043-8570-A12015A35F5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B73B7-7AED-BD4D-9B1A-CC8618BD797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6D311-9106-2E49-95F4-5ED6DBA0ADC5}" type="datetimeFigureOut">
              <a:rPr lang="en-US" smtClean="0"/>
              <a:t>11/12/24</a:t>
            </a:fld>
            <a:endParaRPr lang="en-US"/>
          </a:p>
        </p:txBody>
      </p:sp>
      <p:sp>
        <p:nvSpPr>
          <p:cNvPr id="5" name="Footer Placeholder 4">
            <a:extLst>
              <a:ext uri="{FF2B5EF4-FFF2-40B4-BE49-F238E27FC236}">
                <a16:creationId xmlns:a16="http://schemas.microsoft.com/office/drawing/2014/main" id="{D33544DE-F2AB-8043-ACEA-8DABC8E9403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37A0E9-88C7-0542-8B30-B2D82AFB600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3AE3C6-3324-FF47-970C-3828AE92E3B6}" type="slidenum">
              <a:rPr lang="en-US" smtClean="0"/>
              <a:t>‹#›</a:t>
            </a:fld>
            <a:endParaRPr lang="en-US"/>
          </a:p>
        </p:txBody>
      </p:sp>
      <p:pic>
        <p:nvPicPr>
          <p:cNvPr id="8" name="Picture 7">
            <a:extLst>
              <a:ext uri="{FF2B5EF4-FFF2-40B4-BE49-F238E27FC236}">
                <a16:creationId xmlns:a16="http://schemas.microsoft.com/office/drawing/2014/main" id="{1698FD43-2CEA-784A-978C-B86FC3234C3B}"/>
              </a:ext>
            </a:extLst>
          </p:cNvPr>
          <p:cNvPicPr>
            <a:picLocks noChangeAspect="1"/>
          </p:cNvPicPr>
          <p:nvPr userDrawn="1"/>
        </p:nvPicPr>
        <p:blipFill>
          <a:blip r:embed="rId13"/>
          <a:stretch>
            <a:fillRect/>
          </a:stretch>
        </p:blipFill>
        <p:spPr>
          <a:xfrm>
            <a:off x="0" y="0"/>
            <a:ext cx="9144000" cy="6858000"/>
          </a:xfrm>
          <a:prstGeom prst="rect">
            <a:avLst/>
          </a:prstGeom>
        </p:spPr>
      </p:pic>
    </p:spTree>
    <p:extLst>
      <p:ext uri="{BB962C8B-B14F-4D97-AF65-F5344CB8AC3E}">
        <p14:creationId xmlns:p14="http://schemas.microsoft.com/office/powerpoint/2010/main" val="16100491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dropbox.com/scl/fi/wlv2bjyky07ofcp78my9e/CFS-Scope-of-Services.docx?rlkey=vsphundyyt9hhn3vussfn9kk8&amp;e=1&amp;dl=0" TargetMode="Externa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ww.dropbox.com/scl/fi/qvd9pv1gbxxhu8g994459/University-Purchase-Order-Terms-with-Software-Terms.pdf?rlkey=5ft2wtamqxtqs9x3fvtewzq1f&amp;e=1&amp;dl=0" TargetMode="External"/><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5" Type="http://schemas.openxmlformats.org/officeDocument/2006/relationships/hyperlink" Target="https://www.dropbox.com/scl/fi/fgvkq8y60s1wu8n3uz0oe/CFS-Template-Sample.pdf?rlkey=vy46joja8dhl2cc7kqnwhycj6&amp;e=1&amp;dl=0" TargetMode="Externa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0630-F3D8-4F42-A965-C56EFD381378}"/>
              </a:ext>
            </a:extLst>
          </p:cNvPr>
          <p:cNvSpPr>
            <a:spLocks noGrp="1"/>
          </p:cNvSpPr>
          <p:nvPr>
            <p:ph type="ctrTitle" idx="4294967295"/>
          </p:nvPr>
        </p:nvSpPr>
        <p:spPr>
          <a:xfrm>
            <a:off x="0" y="1219199"/>
            <a:ext cx="7996518" cy="4607859"/>
          </a:xfrm>
        </p:spPr>
        <p:txBody>
          <a:bodyPr>
            <a:normAutofit fontScale="90000"/>
          </a:bodyPr>
          <a:lstStyle/>
          <a:p>
            <a:br>
              <a:rPr lang="en-US" sz="4800" b="1" dirty="0">
                <a:latin typeface="Arial Bold" panose="020B0704020202020204" pitchFamily="34" charset="0"/>
                <a:cs typeface="Arial Bold" panose="020B0704020202020204" pitchFamily="34" charset="0"/>
              </a:rPr>
            </a:br>
            <a:r>
              <a:rPr lang="en-US" sz="7300" i="0" u="none" strike="noStrike" baseline="0" dirty="0">
                <a:solidFill>
                  <a:srgbClr val="000000"/>
                </a:solidFill>
                <a:latin typeface="Aptos"/>
              </a:rPr>
              <a:t>Controller Update</a:t>
            </a:r>
            <a:br>
              <a:rPr lang="en-US" sz="9600" b="0" i="0" u="none" strike="noStrike" baseline="0" dirty="0">
                <a:latin typeface="CIDFont+F1"/>
              </a:rPr>
            </a:br>
            <a:br>
              <a:rPr lang="en-US" sz="9600" b="0" i="0" u="none" strike="noStrike" baseline="0" dirty="0">
                <a:latin typeface="CIDFont+F1"/>
              </a:rPr>
            </a:br>
            <a:r>
              <a:rPr lang="en-US" sz="3100" b="0" i="0" u="none" strike="noStrike" baseline="0" dirty="0">
                <a:solidFill>
                  <a:srgbClr val="005A8C"/>
                </a:solidFill>
                <a:latin typeface="Aptos"/>
              </a:rPr>
              <a:t>F&amp;A Meeting</a:t>
            </a:r>
            <a:br>
              <a:rPr lang="en-US" sz="3100" b="0" i="0" u="none" strike="noStrike" baseline="0" dirty="0">
                <a:latin typeface="Aptos" panose="020B0004020202020204" pitchFamily="34" charset="0"/>
              </a:rPr>
            </a:br>
            <a:r>
              <a:rPr lang="en-US" sz="3100" dirty="0">
                <a:solidFill>
                  <a:srgbClr val="005A8C"/>
                </a:solidFill>
                <a:latin typeface="Aptos"/>
              </a:rPr>
              <a:t>November 12</a:t>
            </a:r>
            <a:r>
              <a:rPr lang="en-US" sz="3100" baseline="30000" dirty="0">
                <a:solidFill>
                  <a:srgbClr val="005A8C"/>
                </a:solidFill>
                <a:latin typeface="Aptos"/>
              </a:rPr>
              <a:t>th</a:t>
            </a:r>
            <a:r>
              <a:rPr lang="en-US" sz="3100" b="0" i="0" u="none" strike="noStrike" baseline="0" dirty="0">
                <a:solidFill>
                  <a:srgbClr val="005A8C"/>
                </a:solidFill>
                <a:latin typeface="Aptos"/>
              </a:rPr>
              <a:t>, </a:t>
            </a:r>
            <a:r>
              <a:rPr lang="en-US" sz="3100" dirty="0">
                <a:solidFill>
                  <a:srgbClr val="005A8C"/>
                </a:solidFill>
                <a:latin typeface="Aptos"/>
              </a:rPr>
              <a:t>2024</a:t>
            </a:r>
            <a:br>
              <a:rPr lang="en-US" sz="4800" b="1" dirty="0">
                <a:latin typeface="Arial Bold" panose="020B0704020202020204" pitchFamily="34" charset="0"/>
                <a:cs typeface="Arial Bold" panose="020B0704020202020204" pitchFamily="34" charset="0"/>
              </a:rPr>
            </a:br>
            <a:br>
              <a:rPr lang="en-US" sz="4800" b="1" dirty="0">
                <a:latin typeface="Arial Bold" panose="020B0704020202020204" pitchFamily="34" charset="0"/>
                <a:cs typeface="Arial Bold" panose="020B0704020202020204" pitchFamily="34" charset="0"/>
              </a:rPr>
            </a:br>
            <a:endParaRPr lang="en-US" sz="4800" b="1" dirty="0">
              <a:solidFill>
                <a:schemeClr val="accent1"/>
              </a:solidFill>
              <a:latin typeface="Arial Bold" panose="020B0704020202020204" pitchFamily="34" charset="0"/>
              <a:cs typeface="Arial Bold" panose="020B0704020202020204" pitchFamily="34" charset="0"/>
            </a:endParaRPr>
          </a:p>
        </p:txBody>
      </p:sp>
    </p:spTree>
    <p:extLst>
      <p:ext uri="{BB962C8B-B14F-4D97-AF65-F5344CB8AC3E}">
        <p14:creationId xmlns:p14="http://schemas.microsoft.com/office/powerpoint/2010/main" val="127911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89B764-6F39-9E2B-0597-89514443B3A2}"/>
              </a:ext>
            </a:extLst>
          </p:cNvPr>
          <p:cNvSpPr txBox="1"/>
          <p:nvPr/>
        </p:nvSpPr>
        <p:spPr>
          <a:xfrm>
            <a:off x="122457" y="547734"/>
            <a:ext cx="7393634" cy="553998"/>
          </a:xfrm>
          <a:prstGeom prst="rect">
            <a:avLst/>
          </a:prstGeom>
          <a:noFill/>
        </p:spPr>
        <p:txBody>
          <a:bodyPr wrap="square">
            <a:spAutoFit/>
          </a:bodyPr>
          <a:lstStyle/>
          <a:p>
            <a:r>
              <a:rPr lang="en-US" sz="3000" b="1" dirty="0">
                <a:solidFill>
                  <a:schemeClr val="accent1"/>
                </a:solidFill>
                <a:latin typeface="Arial Bold"/>
                <a:ea typeface="+mj-ea"/>
                <a:cs typeface="Arial Bold"/>
              </a:rPr>
              <a:t>Contract for Services Process</a:t>
            </a:r>
          </a:p>
        </p:txBody>
      </p:sp>
      <p:sp>
        <p:nvSpPr>
          <p:cNvPr id="3" name="TextBox 2">
            <a:extLst>
              <a:ext uri="{FF2B5EF4-FFF2-40B4-BE49-F238E27FC236}">
                <a16:creationId xmlns:a16="http://schemas.microsoft.com/office/drawing/2014/main" id="{A2970D06-C36C-109B-E706-DC036F382EB6}"/>
              </a:ext>
            </a:extLst>
          </p:cNvPr>
          <p:cNvSpPr txBox="1"/>
          <p:nvPr/>
        </p:nvSpPr>
        <p:spPr>
          <a:xfrm>
            <a:off x="300577" y="1274913"/>
            <a:ext cx="7772400" cy="5035353"/>
          </a:xfrm>
          <a:prstGeom prst="rect">
            <a:avLst/>
          </a:prstGeom>
          <a:noFill/>
        </p:spPr>
        <p:txBody>
          <a:bodyPr wrap="square" rtlCol="0">
            <a:spAutoFit/>
          </a:bodyPr>
          <a:lstStyle/>
          <a:p>
            <a:pPr marL="342900" indent="-342900">
              <a:lnSpc>
                <a:spcPct val="150000"/>
              </a:lnSpc>
              <a:buFont typeface="+mj-lt"/>
              <a:buAutoNum type="arabicPeriod"/>
            </a:pPr>
            <a:r>
              <a:rPr lang="en-US" b="0" i="0" u="none" strike="noStrike" dirty="0">
                <a:solidFill>
                  <a:srgbClr val="212121"/>
                </a:solidFill>
                <a:effectLst/>
              </a:rPr>
              <a:t>The contract for services template will be populated the vendor’s information when the campus submits a contract request to </a:t>
            </a:r>
            <a:r>
              <a:rPr lang="en-US" b="0" i="0" u="none" strike="noStrike" dirty="0" err="1">
                <a:solidFill>
                  <a:srgbClr val="212121"/>
                </a:solidFill>
                <a:effectLst/>
              </a:rPr>
              <a:t>BuyWays</a:t>
            </a:r>
            <a:r>
              <a:rPr lang="en-US" b="0" i="0" u="none" strike="noStrike" dirty="0">
                <a:solidFill>
                  <a:srgbClr val="212121"/>
                </a:solidFill>
                <a:effectLst/>
              </a:rPr>
              <a:t>. </a:t>
            </a:r>
          </a:p>
          <a:p>
            <a:pPr marL="800100" lvl="1" indent="-342900">
              <a:lnSpc>
                <a:spcPct val="150000"/>
              </a:lnSpc>
              <a:buFont typeface="+mj-lt"/>
              <a:buAutoNum type="arabicPeriod"/>
            </a:pPr>
            <a:r>
              <a:rPr lang="en-US" i="1" dirty="0">
                <a:solidFill>
                  <a:srgbClr val="212121"/>
                </a:solidFill>
              </a:rPr>
              <a:t>**Attach an SOW in Word document, unexecuted in the contract request</a:t>
            </a:r>
            <a:endParaRPr lang="en-US" b="0" i="1" u="none" strike="noStrike" dirty="0">
              <a:solidFill>
                <a:srgbClr val="212121"/>
              </a:solidFill>
              <a:effectLst/>
            </a:endParaRPr>
          </a:p>
          <a:p>
            <a:pPr marL="342900" indent="-342900">
              <a:lnSpc>
                <a:spcPct val="150000"/>
              </a:lnSpc>
              <a:buFont typeface="+mj-lt"/>
              <a:buAutoNum type="arabicPeriod"/>
            </a:pPr>
            <a:r>
              <a:rPr lang="en-US" dirty="0">
                <a:solidFill>
                  <a:srgbClr val="212121"/>
                </a:solidFill>
              </a:rPr>
              <a:t>Since an SOW template has been attached, our Contract Specialist from UPST </a:t>
            </a:r>
            <a:r>
              <a:rPr lang="en-US" b="0" i="0" u="none" strike="noStrike" dirty="0">
                <a:solidFill>
                  <a:srgbClr val="212121"/>
                </a:solidFill>
                <a:effectLst/>
              </a:rPr>
              <a:t>will send the populated CFS template to the vendor to review the terms and conditions.</a:t>
            </a:r>
          </a:p>
          <a:p>
            <a:pPr marL="342900" indent="-342900">
              <a:lnSpc>
                <a:spcPct val="150000"/>
              </a:lnSpc>
              <a:buFont typeface="+mj-lt"/>
              <a:buAutoNum type="arabicPeriod"/>
            </a:pPr>
            <a:r>
              <a:rPr lang="en-US" dirty="0">
                <a:solidFill>
                  <a:srgbClr val="212121"/>
                </a:solidFill>
              </a:rPr>
              <a:t>Our job as a campus, is to simply inform the vendor/partner of the process being handled, and to not accept and process the vendor paper. We can accept and review amendments to a PO or CFS. </a:t>
            </a:r>
          </a:p>
          <a:p>
            <a:pPr marL="342900" indent="-342900">
              <a:lnSpc>
                <a:spcPct val="150000"/>
              </a:lnSpc>
              <a:buFont typeface="+mj-lt"/>
              <a:buAutoNum type="arabicPeriod"/>
            </a:pPr>
            <a:r>
              <a:rPr lang="en-US" dirty="0">
                <a:solidFill>
                  <a:srgbClr val="212121"/>
                </a:solidFill>
              </a:rPr>
              <a:t>If there are changes that need to be made to our paper, UPST will process amendments to OGC through a UPST case, and UPST will process amendments to OGC via </a:t>
            </a:r>
            <a:r>
              <a:rPr lang="en-US" dirty="0" err="1">
                <a:solidFill>
                  <a:srgbClr val="212121"/>
                </a:solidFill>
              </a:rPr>
              <a:t>BuyWays</a:t>
            </a:r>
            <a:r>
              <a:rPr lang="en-US" dirty="0">
                <a:solidFill>
                  <a:srgbClr val="212121"/>
                </a:solidFill>
              </a:rPr>
              <a:t> Contract Request. </a:t>
            </a:r>
            <a:endParaRPr lang="en-US" dirty="0"/>
          </a:p>
        </p:txBody>
      </p:sp>
    </p:spTree>
    <p:extLst>
      <p:ext uri="{BB962C8B-B14F-4D97-AF65-F5344CB8AC3E}">
        <p14:creationId xmlns:p14="http://schemas.microsoft.com/office/powerpoint/2010/main" val="3131016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464CDE-F14C-2240-1A1B-36DBF9162DB1}"/>
              </a:ext>
            </a:extLst>
          </p:cNvPr>
          <p:cNvSpPr txBox="1"/>
          <p:nvPr/>
        </p:nvSpPr>
        <p:spPr>
          <a:xfrm>
            <a:off x="355571" y="1611650"/>
            <a:ext cx="7321597" cy="4247317"/>
          </a:xfrm>
          <a:prstGeom prst="rect">
            <a:avLst/>
          </a:prstGeom>
          <a:noFill/>
        </p:spPr>
        <p:txBody>
          <a:bodyPr wrap="square" rtlCol="0">
            <a:spAutoFit/>
          </a:bodyPr>
          <a:lstStyle/>
          <a:p>
            <a:r>
              <a:rPr lang="en-US" dirty="0"/>
              <a:t>UMASS SOW (</a:t>
            </a:r>
            <a:r>
              <a:rPr lang="en-US" dirty="0">
                <a:hlinkClick r:id="rId2"/>
              </a:rPr>
              <a:t>link here</a:t>
            </a:r>
            <a:r>
              <a:rPr lang="en-US" dirty="0"/>
              <a:t>)</a:t>
            </a:r>
          </a:p>
          <a:p>
            <a:endParaRPr lang="en-US" dirty="0"/>
          </a:p>
          <a:p>
            <a:r>
              <a:rPr lang="en-US" i="1" dirty="0"/>
              <a:t>When a vendor provides their proposal/quotes, please request that they also fill at least the 5 questions on our SOW Template:</a:t>
            </a:r>
            <a:endParaRPr lang="en-US" dirty="0"/>
          </a:p>
          <a:p>
            <a:pPr marL="285750" indent="-285750">
              <a:buFontTx/>
              <a:buChar char="-"/>
            </a:pPr>
            <a:endParaRPr lang="en-US" dirty="0"/>
          </a:p>
          <a:p>
            <a:pPr marL="342900" indent="-342900">
              <a:lnSpc>
                <a:spcPct val="150000"/>
              </a:lnSpc>
              <a:buFont typeface="+mj-lt"/>
              <a:buAutoNum type="arabicPeriod"/>
            </a:pPr>
            <a:r>
              <a:rPr lang="en-US" dirty="0"/>
              <a:t>Introduction/Purpose</a:t>
            </a:r>
          </a:p>
          <a:p>
            <a:pPr marL="342900" indent="-342900">
              <a:lnSpc>
                <a:spcPct val="150000"/>
              </a:lnSpc>
              <a:buFont typeface="+mj-lt"/>
              <a:buAutoNum type="arabicPeriod"/>
            </a:pPr>
            <a:r>
              <a:rPr lang="en-US" dirty="0"/>
              <a:t>Contractor’s Qualifications to perform the service (license, experience, their unique ability to serve your needs)</a:t>
            </a:r>
          </a:p>
          <a:p>
            <a:pPr marL="342900" indent="-342900">
              <a:lnSpc>
                <a:spcPct val="150000"/>
              </a:lnSpc>
              <a:buFont typeface="+mj-lt"/>
              <a:buAutoNum type="arabicPeriod"/>
            </a:pPr>
            <a:r>
              <a:rPr lang="en-US" dirty="0"/>
              <a:t>Services being provided by the vendor</a:t>
            </a:r>
          </a:p>
          <a:p>
            <a:pPr marL="342900" indent="-342900">
              <a:lnSpc>
                <a:spcPct val="150000"/>
              </a:lnSpc>
              <a:buFont typeface="+mj-lt"/>
              <a:buAutoNum type="arabicPeriod"/>
            </a:pPr>
            <a:r>
              <a:rPr lang="en-US" dirty="0"/>
              <a:t>Deliverables and timeline</a:t>
            </a:r>
          </a:p>
          <a:p>
            <a:pPr marL="342900" indent="-342900">
              <a:lnSpc>
                <a:spcPct val="150000"/>
              </a:lnSpc>
              <a:buFont typeface="+mj-lt"/>
              <a:buAutoNum type="arabicPeriod"/>
            </a:pPr>
            <a:r>
              <a:rPr lang="en-US" dirty="0"/>
              <a:t>Compensation</a:t>
            </a:r>
          </a:p>
          <a:p>
            <a:endParaRPr lang="en-US" dirty="0"/>
          </a:p>
        </p:txBody>
      </p:sp>
      <p:sp>
        <p:nvSpPr>
          <p:cNvPr id="3" name="TextBox 2">
            <a:extLst>
              <a:ext uri="{FF2B5EF4-FFF2-40B4-BE49-F238E27FC236}">
                <a16:creationId xmlns:a16="http://schemas.microsoft.com/office/drawing/2014/main" id="{3C7A5B77-1967-6ECD-BDF8-41A9C9A92023}"/>
              </a:ext>
            </a:extLst>
          </p:cNvPr>
          <p:cNvSpPr txBox="1"/>
          <p:nvPr/>
        </p:nvSpPr>
        <p:spPr>
          <a:xfrm>
            <a:off x="283534" y="692700"/>
            <a:ext cx="7393634" cy="553998"/>
          </a:xfrm>
          <a:prstGeom prst="rect">
            <a:avLst/>
          </a:prstGeom>
          <a:noFill/>
        </p:spPr>
        <p:txBody>
          <a:bodyPr wrap="square">
            <a:spAutoFit/>
          </a:bodyPr>
          <a:lstStyle/>
          <a:p>
            <a:r>
              <a:rPr lang="en-US" sz="3000" b="1" dirty="0">
                <a:solidFill>
                  <a:schemeClr val="accent1"/>
                </a:solidFill>
                <a:latin typeface="Arial Bold"/>
                <a:ea typeface="+mj-ea"/>
                <a:cs typeface="Arial Bold"/>
              </a:rPr>
              <a:t>Scope of Work Process</a:t>
            </a:r>
          </a:p>
        </p:txBody>
      </p:sp>
      <p:pic>
        <p:nvPicPr>
          <p:cNvPr id="7" name="Picture 6">
            <a:extLst>
              <a:ext uri="{FF2B5EF4-FFF2-40B4-BE49-F238E27FC236}">
                <a16:creationId xmlns:a16="http://schemas.microsoft.com/office/drawing/2014/main" id="{9E0682B9-6648-6EED-E11C-2892E7142145}"/>
              </a:ext>
            </a:extLst>
          </p:cNvPr>
          <p:cNvPicPr>
            <a:picLocks noChangeAspect="1"/>
          </p:cNvPicPr>
          <p:nvPr/>
        </p:nvPicPr>
        <p:blipFill>
          <a:blip r:embed="rId3"/>
          <a:srcRect b="21631"/>
          <a:stretch/>
        </p:blipFill>
        <p:spPr>
          <a:xfrm>
            <a:off x="4756149" y="5594973"/>
            <a:ext cx="1193155" cy="1263027"/>
          </a:xfrm>
          <a:prstGeom prst="rect">
            <a:avLst/>
          </a:prstGeom>
        </p:spPr>
      </p:pic>
    </p:spTree>
    <p:extLst>
      <p:ext uri="{BB962C8B-B14F-4D97-AF65-F5344CB8AC3E}">
        <p14:creationId xmlns:p14="http://schemas.microsoft.com/office/powerpoint/2010/main" val="3644117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ument with text on it&#10;&#10;Description automatically generated">
            <a:extLst>
              <a:ext uri="{FF2B5EF4-FFF2-40B4-BE49-F238E27FC236}">
                <a16:creationId xmlns:a16="http://schemas.microsoft.com/office/drawing/2014/main" id="{C9469168-9EC0-6366-1A37-E98EC328487A}"/>
              </a:ext>
            </a:extLst>
          </p:cNvPr>
          <p:cNvPicPr>
            <a:picLocks noChangeAspect="1"/>
          </p:cNvPicPr>
          <p:nvPr/>
        </p:nvPicPr>
        <p:blipFill>
          <a:blip r:embed="rId2"/>
          <a:stretch>
            <a:fillRect/>
          </a:stretch>
        </p:blipFill>
        <p:spPr>
          <a:xfrm>
            <a:off x="591015" y="941065"/>
            <a:ext cx="7259517" cy="4975870"/>
          </a:xfrm>
          <a:prstGeom prst="rect">
            <a:avLst/>
          </a:prstGeom>
        </p:spPr>
      </p:pic>
    </p:spTree>
    <p:extLst>
      <p:ext uri="{BB962C8B-B14F-4D97-AF65-F5344CB8AC3E}">
        <p14:creationId xmlns:p14="http://schemas.microsoft.com/office/powerpoint/2010/main" val="389670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EF255-BC2E-1B76-59A4-F1A4AD93636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D79CCBC-DB27-C222-E3F9-4B2C1EA4CEC6}"/>
              </a:ext>
            </a:extLst>
          </p:cNvPr>
          <p:cNvSpPr txBox="1"/>
          <p:nvPr/>
        </p:nvSpPr>
        <p:spPr>
          <a:xfrm>
            <a:off x="195764" y="381580"/>
            <a:ext cx="7917872" cy="4401205"/>
          </a:xfrm>
          <a:prstGeom prst="rect">
            <a:avLst/>
          </a:prstGeom>
          <a:noFill/>
        </p:spPr>
        <p:txBody>
          <a:bodyPr wrap="square" rtlCol="0">
            <a:spAutoFit/>
          </a:bodyPr>
          <a:lstStyle/>
          <a:p>
            <a:r>
              <a:rPr lang="en-US" sz="1400" b="1" dirty="0"/>
              <a:t>FAQs:</a:t>
            </a:r>
          </a:p>
          <a:p>
            <a:endParaRPr lang="en-US" sz="1400" dirty="0"/>
          </a:p>
          <a:p>
            <a:r>
              <a:rPr lang="en-US" sz="1400" b="1" dirty="0"/>
              <a:t>What happens when a Vendor Requires signature on a PO?</a:t>
            </a:r>
            <a:endParaRPr lang="en-US" sz="1400" dirty="0"/>
          </a:p>
          <a:p>
            <a:r>
              <a:rPr lang="en-US" sz="1400" dirty="0"/>
              <a:t>	Process a contract for Services</a:t>
            </a:r>
          </a:p>
          <a:p>
            <a:endParaRPr lang="en-US" sz="1400" dirty="0"/>
          </a:p>
          <a:p>
            <a:r>
              <a:rPr lang="en-US" sz="1400" b="1" dirty="0"/>
              <a:t>What happens when a vendor states that the review needs to be performed on their paper?</a:t>
            </a:r>
          </a:p>
          <a:p>
            <a:r>
              <a:rPr lang="en-US" sz="1400" dirty="0"/>
              <a:t>	Escalate to Chloe </a:t>
            </a:r>
            <a:r>
              <a:rPr lang="en-US" sz="1400" dirty="0" err="1"/>
              <a:t>Kondakci</a:t>
            </a:r>
            <a:r>
              <a:rPr lang="en-US" sz="1400" dirty="0"/>
              <a:t>, and state that our campus has implemented a new mandate on our 	paper review, effective 11/12/2024. </a:t>
            </a:r>
          </a:p>
          <a:p>
            <a:endParaRPr lang="en-US" sz="1400" b="1" dirty="0"/>
          </a:p>
          <a:p>
            <a:r>
              <a:rPr lang="en-US" sz="1400" b="1" dirty="0"/>
              <a:t>What happens when a Vendor Requires redlines on either a PO or Contract for Services?</a:t>
            </a:r>
          </a:p>
          <a:p>
            <a:pPr marL="342900" indent="-342900">
              <a:buFont typeface="Arial" panose="020B0604020202020204" pitchFamily="34" charset="0"/>
              <a:buChar char="•"/>
            </a:pPr>
            <a:r>
              <a:rPr lang="en-US" sz="1400" dirty="0"/>
              <a:t>Redline a PO, create an amendment via UPST Case with the attached redlines. UPST will coordinate with OGC to create an amendment to the PO</a:t>
            </a:r>
          </a:p>
          <a:p>
            <a:pPr marL="342900" indent="-342900">
              <a:buFont typeface="Arial" panose="020B0604020202020204" pitchFamily="34" charset="0"/>
              <a:buChar char="•"/>
            </a:pPr>
            <a:r>
              <a:rPr lang="en-US" sz="1400" dirty="0"/>
              <a:t>Redline the CFS, in </a:t>
            </a:r>
            <a:r>
              <a:rPr lang="en-US" sz="1400" dirty="0" err="1"/>
              <a:t>BuyWays</a:t>
            </a:r>
            <a:r>
              <a:rPr lang="en-US" sz="1400" dirty="0"/>
              <a:t> with the contract specialist from UPST </a:t>
            </a:r>
          </a:p>
          <a:p>
            <a:endParaRPr lang="en-US" sz="1400" dirty="0"/>
          </a:p>
          <a:p>
            <a:r>
              <a:rPr lang="en-US" sz="1400" b="1" dirty="0"/>
              <a:t>Will this mandate put my relationship with my supplier at stake? </a:t>
            </a:r>
            <a:endParaRPr lang="en-US" sz="1400" dirty="0"/>
          </a:p>
          <a:p>
            <a:pPr lvl="1"/>
            <a:r>
              <a:rPr lang="en-US" sz="1400" dirty="0">
                <a:solidFill>
                  <a:srgbClr val="0E0E0E"/>
                </a:solidFill>
                <a:effectLst/>
                <a:latin typeface=".SF NS"/>
              </a:rPr>
              <a:t>Typically, utilizing your own paper within an established relationship places you in a position of strategic advantage. Instead of UMB being limited to critiquing the vendor’s terms, this approach anchors your position in a relationship enhancing position, inviting constructive feedback from the other party. We have already seen how this shift in dynamics can foster proactive performance improvements and enhance mutual respect. </a:t>
            </a:r>
            <a:endParaRPr lang="en-US" sz="1400" dirty="0"/>
          </a:p>
        </p:txBody>
      </p:sp>
      <p:pic>
        <p:nvPicPr>
          <p:cNvPr id="4" name="Picture 3" descr="A dog with its eyes closed&#10;&#10;Description automatically generated">
            <a:extLst>
              <a:ext uri="{FF2B5EF4-FFF2-40B4-BE49-F238E27FC236}">
                <a16:creationId xmlns:a16="http://schemas.microsoft.com/office/drawing/2014/main" id="{840A9A68-1C5E-5936-DECB-02EC070969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856" b="99616" l="1701" r="91716">
                        <a14:foregroundMark x1="34320" y1="5437" x2="34320" y2="5437"/>
                        <a14:foregroundMark x1="37722" y1="4997" x2="37722" y2="4997"/>
                        <a14:foregroundMark x1="43935" y1="2910" x2="43935" y2="2910"/>
                        <a14:foregroundMark x1="32618" y1="94124" x2="32618" y2="94124"/>
                        <a14:foregroundMark x1="1849" y1="79352" x2="1849" y2="79352"/>
                        <a14:foregroundMark x1="91716" y1="89896" x2="91716" y2="89896"/>
                        <a14:foregroundMark x1="29142" y1="99616" x2="29142" y2="99616"/>
                      </a14:backgroundRemoval>
                    </a14:imgEffect>
                  </a14:imgLayer>
                </a14:imgProps>
              </a:ext>
            </a:extLst>
          </a:blip>
          <a:stretch>
            <a:fillRect/>
          </a:stretch>
        </p:blipFill>
        <p:spPr>
          <a:xfrm>
            <a:off x="5331418" y="4813879"/>
            <a:ext cx="1517656" cy="2044121"/>
          </a:xfrm>
          <a:prstGeom prst="rect">
            <a:avLst/>
          </a:prstGeom>
        </p:spPr>
      </p:pic>
    </p:spTree>
    <p:extLst>
      <p:ext uri="{BB962C8B-B14F-4D97-AF65-F5344CB8AC3E}">
        <p14:creationId xmlns:p14="http://schemas.microsoft.com/office/powerpoint/2010/main" val="3651155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E1473-E499-6B64-1022-2502D8344F4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AE3F6B-9A6F-6812-A8B8-796FD72C3408}"/>
              </a:ext>
            </a:extLst>
          </p:cNvPr>
          <p:cNvSpPr txBox="1"/>
          <p:nvPr/>
        </p:nvSpPr>
        <p:spPr>
          <a:xfrm>
            <a:off x="155865" y="602673"/>
            <a:ext cx="7917872" cy="369332"/>
          </a:xfrm>
          <a:prstGeom prst="rect">
            <a:avLst/>
          </a:prstGeom>
          <a:noFill/>
        </p:spPr>
        <p:txBody>
          <a:bodyPr wrap="square" rtlCol="0">
            <a:spAutoFit/>
          </a:bodyPr>
          <a:lstStyle/>
          <a:p>
            <a:r>
              <a:rPr lang="en-US" dirty="0"/>
              <a:t>Please notify your Vendors of this change now. Email language below:</a:t>
            </a:r>
          </a:p>
        </p:txBody>
      </p:sp>
      <p:sp>
        <p:nvSpPr>
          <p:cNvPr id="3" name="TextBox 2">
            <a:extLst>
              <a:ext uri="{FF2B5EF4-FFF2-40B4-BE49-F238E27FC236}">
                <a16:creationId xmlns:a16="http://schemas.microsoft.com/office/drawing/2014/main" id="{028BA60D-D894-B713-007B-F0B6CAAC4C54}"/>
              </a:ext>
            </a:extLst>
          </p:cNvPr>
          <p:cNvSpPr txBox="1"/>
          <p:nvPr/>
        </p:nvSpPr>
        <p:spPr>
          <a:xfrm>
            <a:off x="581705" y="1314269"/>
            <a:ext cx="6033665" cy="3785652"/>
          </a:xfrm>
          <a:prstGeom prst="rect">
            <a:avLst/>
          </a:prstGeom>
          <a:noFill/>
        </p:spPr>
        <p:txBody>
          <a:bodyPr wrap="square" rtlCol="0">
            <a:spAutoFit/>
          </a:bodyPr>
          <a:lstStyle/>
          <a:p>
            <a:r>
              <a:rPr lang="en-US" sz="1200" b="1" dirty="0">
                <a:solidFill>
                  <a:srgbClr val="0E0E0E"/>
                </a:solidFill>
                <a:effectLst/>
                <a:latin typeface=".SF NS"/>
              </a:rPr>
              <a:t>Upcoming Renewals: Under 100k + never in the past required IT Risk Review, PO</a:t>
            </a:r>
          </a:p>
          <a:p>
            <a:endParaRPr lang="en-US" sz="1200" dirty="0">
              <a:solidFill>
                <a:srgbClr val="0E0E0E"/>
              </a:solidFill>
              <a:effectLst/>
              <a:latin typeface=".SF NS"/>
            </a:endParaRPr>
          </a:p>
          <a:p>
            <a:r>
              <a:rPr lang="en-US" sz="1200" dirty="0">
                <a:solidFill>
                  <a:srgbClr val="0E0E0E"/>
                </a:solidFill>
                <a:effectLst/>
                <a:latin typeface=".SF NS"/>
              </a:rPr>
              <a:t>I hope this message finds you well.</a:t>
            </a:r>
          </a:p>
          <a:p>
            <a:endParaRPr lang="en-US" sz="1200" dirty="0">
              <a:solidFill>
                <a:srgbClr val="0E0E0E"/>
              </a:solidFill>
              <a:effectLst/>
              <a:latin typeface=".SF NS"/>
            </a:endParaRPr>
          </a:p>
          <a:p>
            <a:r>
              <a:rPr lang="en-US" sz="1200" dirty="0">
                <a:solidFill>
                  <a:srgbClr val="0E0E0E"/>
                </a:solidFill>
                <a:effectLst/>
                <a:latin typeface=".SF NS"/>
              </a:rPr>
              <a:t>I am writing to inform you that UMass Boston has implemented a new mandate requiring all expense-related contracts to be transitioned onto our institutional paper. In line with this, before the next renewal of our agreement, we will need you to review and agree to our purchase order terms and conditions.</a:t>
            </a:r>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Please note that this step is for acknowledgment only and does not require formal execution, and we may review redlines suggestions as needed through our general counsel by draftin</a:t>
            </a:r>
            <a:r>
              <a:rPr lang="en-US" sz="1200" dirty="0">
                <a:solidFill>
                  <a:srgbClr val="0E0E0E"/>
                </a:solidFill>
                <a:latin typeface=".SF NS"/>
              </a:rPr>
              <a:t>g an amendment. </a:t>
            </a:r>
            <a:endParaRPr lang="en-US" sz="1200" dirty="0">
              <a:solidFill>
                <a:srgbClr val="0E0E0E"/>
              </a:solidFill>
              <a:effectLst/>
              <a:latin typeface=".SF NS"/>
            </a:endParaRPr>
          </a:p>
          <a:p>
            <a:endParaRPr lang="en-US" sz="1200" dirty="0">
              <a:solidFill>
                <a:srgbClr val="0E0E0E"/>
              </a:solidFill>
              <a:effectLst/>
              <a:latin typeface=".SF NS"/>
            </a:endParaRPr>
          </a:p>
          <a:p>
            <a:r>
              <a:rPr lang="en-US" sz="1200" dirty="0">
                <a:solidFill>
                  <a:srgbClr val="0E0E0E"/>
                </a:solidFill>
                <a:effectLst/>
                <a:latin typeface=".SF NS"/>
              </a:rPr>
              <a:t>If you have any questions or need further clarification, please feel free to reach out, and I would be happy to involve our contract specialist/campus contract controller to the discussion. </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Best regards,</a:t>
            </a:r>
          </a:p>
          <a:p>
            <a:endParaRPr lang="en-US" sz="1200" dirty="0"/>
          </a:p>
        </p:txBody>
      </p:sp>
    </p:spTree>
    <p:extLst>
      <p:ext uri="{BB962C8B-B14F-4D97-AF65-F5344CB8AC3E}">
        <p14:creationId xmlns:p14="http://schemas.microsoft.com/office/powerpoint/2010/main" val="252444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CE235-F58D-0BF8-792C-7B45E356E0B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762582C-5534-39B7-C5C8-C172F565ECBF}"/>
              </a:ext>
            </a:extLst>
          </p:cNvPr>
          <p:cNvSpPr txBox="1"/>
          <p:nvPr/>
        </p:nvSpPr>
        <p:spPr>
          <a:xfrm>
            <a:off x="155865" y="602673"/>
            <a:ext cx="7917872" cy="369332"/>
          </a:xfrm>
          <a:prstGeom prst="rect">
            <a:avLst/>
          </a:prstGeom>
          <a:noFill/>
        </p:spPr>
        <p:txBody>
          <a:bodyPr wrap="square" rtlCol="0">
            <a:spAutoFit/>
          </a:bodyPr>
          <a:lstStyle/>
          <a:p>
            <a:r>
              <a:rPr lang="en-US" dirty="0"/>
              <a:t>Please notify your Vendors of this change now. Email language below:</a:t>
            </a:r>
          </a:p>
        </p:txBody>
      </p:sp>
      <p:sp>
        <p:nvSpPr>
          <p:cNvPr id="3" name="TextBox 2">
            <a:extLst>
              <a:ext uri="{FF2B5EF4-FFF2-40B4-BE49-F238E27FC236}">
                <a16:creationId xmlns:a16="http://schemas.microsoft.com/office/drawing/2014/main" id="{27D64A87-A307-0034-C6A7-1A199291F68F}"/>
              </a:ext>
            </a:extLst>
          </p:cNvPr>
          <p:cNvSpPr txBox="1"/>
          <p:nvPr/>
        </p:nvSpPr>
        <p:spPr>
          <a:xfrm>
            <a:off x="581705" y="1314269"/>
            <a:ext cx="6033665" cy="3970318"/>
          </a:xfrm>
          <a:prstGeom prst="rect">
            <a:avLst/>
          </a:prstGeom>
          <a:noFill/>
        </p:spPr>
        <p:txBody>
          <a:bodyPr wrap="square" rtlCol="0">
            <a:spAutoFit/>
          </a:bodyPr>
          <a:lstStyle/>
          <a:p>
            <a:r>
              <a:rPr lang="en-US" sz="1200" b="1" dirty="0">
                <a:solidFill>
                  <a:srgbClr val="0E0E0E"/>
                </a:solidFill>
                <a:effectLst/>
                <a:latin typeface=".SF NS"/>
              </a:rPr>
              <a:t>New Contracts: Under 100k + does not require IT Risk Review, PO</a:t>
            </a:r>
          </a:p>
          <a:p>
            <a:endParaRPr lang="en-US" sz="1200" dirty="0">
              <a:solidFill>
                <a:srgbClr val="0E0E0E"/>
              </a:solidFill>
              <a:effectLst/>
              <a:latin typeface=".SF NS"/>
            </a:endParaRPr>
          </a:p>
          <a:p>
            <a:r>
              <a:rPr lang="en-US" sz="1200" dirty="0">
                <a:solidFill>
                  <a:srgbClr val="0E0E0E"/>
                </a:solidFill>
                <a:effectLst/>
                <a:latin typeface=".SF NS"/>
              </a:rPr>
              <a:t>Dear [Vendor Name],</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 hope this message finds you well.</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 am delighted that we will be working together and am looking forward to our collaboration. As the next step, your team will need to review our purchase order terms and conditions. By agreeing to these terms and accepting the order, this will serve as our formal agreement and does not require further execution. This process will allow us to move forward and begin implementation as soon as possible.</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If you have any questions or need further clarification, please feel free to reach out. I’m happy to involve our contract specialist or campus contract controller in the discussion if needed.</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Best regards,</a:t>
            </a:r>
          </a:p>
          <a:p>
            <a:endParaRPr lang="en-US" sz="1200" dirty="0"/>
          </a:p>
        </p:txBody>
      </p:sp>
    </p:spTree>
    <p:extLst>
      <p:ext uri="{BB962C8B-B14F-4D97-AF65-F5344CB8AC3E}">
        <p14:creationId xmlns:p14="http://schemas.microsoft.com/office/powerpoint/2010/main" val="1703983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0B3F-FB64-DBEC-FCA9-3A57DBD97E9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815C150-6675-68AD-8182-F6B6628E34A9}"/>
              </a:ext>
            </a:extLst>
          </p:cNvPr>
          <p:cNvSpPr txBox="1"/>
          <p:nvPr/>
        </p:nvSpPr>
        <p:spPr>
          <a:xfrm>
            <a:off x="155865" y="602673"/>
            <a:ext cx="7917872" cy="369332"/>
          </a:xfrm>
          <a:prstGeom prst="rect">
            <a:avLst/>
          </a:prstGeom>
          <a:noFill/>
        </p:spPr>
        <p:txBody>
          <a:bodyPr wrap="square" rtlCol="0">
            <a:spAutoFit/>
          </a:bodyPr>
          <a:lstStyle/>
          <a:p>
            <a:r>
              <a:rPr lang="en-US" dirty="0"/>
              <a:t>Please notify your Vendors of this change now. Email language below:</a:t>
            </a:r>
          </a:p>
        </p:txBody>
      </p:sp>
      <p:sp>
        <p:nvSpPr>
          <p:cNvPr id="3" name="TextBox 2">
            <a:extLst>
              <a:ext uri="{FF2B5EF4-FFF2-40B4-BE49-F238E27FC236}">
                <a16:creationId xmlns:a16="http://schemas.microsoft.com/office/drawing/2014/main" id="{C6AA6CA3-1AAE-B051-BC90-B1ED6F3AA30C}"/>
              </a:ext>
            </a:extLst>
          </p:cNvPr>
          <p:cNvSpPr txBox="1"/>
          <p:nvPr/>
        </p:nvSpPr>
        <p:spPr>
          <a:xfrm>
            <a:off x="581705" y="1314269"/>
            <a:ext cx="6033665" cy="4708981"/>
          </a:xfrm>
          <a:prstGeom prst="rect">
            <a:avLst/>
          </a:prstGeom>
          <a:noFill/>
        </p:spPr>
        <p:txBody>
          <a:bodyPr wrap="square" rtlCol="0">
            <a:spAutoFit/>
          </a:bodyPr>
          <a:lstStyle/>
          <a:p>
            <a:r>
              <a:rPr lang="en-US" sz="1200" b="1" dirty="0">
                <a:solidFill>
                  <a:srgbClr val="0E0E0E"/>
                </a:solidFill>
                <a:latin typeface=".SF NS"/>
              </a:rPr>
              <a:t>New Contract</a:t>
            </a:r>
            <a:r>
              <a:rPr lang="en-US" sz="1200" b="1" dirty="0">
                <a:solidFill>
                  <a:srgbClr val="0E0E0E"/>
                </a:solidFill>
                <a:effectLst/>
                <a:latin typeface=".SF NS"/>
              </a:rPr>
              <a:t>: Over 100k, or under 100k + Requires Risk Review, CFS</a:t>
            </a:r>
          </a:p>
          <a:p>
            <a:endParaRPr lang="en-US" sz="1200" dirty="0">
              <a:solidFill>
                <a:srgbClr val="0E0E0E"/>
              </a:solidFill>
              <a:effectLst/>
              <a:latin typeface=".SF NS"/>
            </a:endParaRPr>
          </a:p>
          <a:p>
            <a:r>
              <a:rPr lang="en-US" sz="1200" dirty="0">
                <a:solidFill>
                  <a:srgbClr val="0E0E0E"/>
                </a:solidFill>
                <a:effectLst/>
                <a:latin typeface=".SF NS"/>
              </a:rPr>
              <a:t>Dear [Vendor Name],</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 hope this message finds you well.</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 am delighted that we will be working together and am looking forward to our collaboration. The next step will be for your team to review our contract for services agreement, as mandated from our procurement department. This document will need formal execution to serve as our binding agreement, ensuring we can move forward and begin implementation as soon as possible.</a:t>
            </a:r>
          </a:p>
          <a:p>
            <a:endParaRPr lang="en-US" sz="1200" dirty="0">
              <a:solidFill>
                <a:srgbClr val="0E0E0E"/>
              </a:solidFill>
              <a:latin typeface=".SF NS"/>
            </a:endParaRPr>
          </a:p>
          <a:p>
            <a:r>
              <a:rPr lang="en-US" sz="1200" dirty="0">
                <a:solidFill>
                  <a:srgbClr val="0E0E0E"/>
                </a:solidFill>
                <a:effectLst/>
                <a:latin typeface=".SF NS"/>
              </a:rPr>
              <a:t>As a next step, please fill out the attached Scope of Work document. After receiving this, I will upload this to our internal procurement system, and our contract specialist will send our contract for services to your team for your review. </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If you have any questions or need further clarification, please feel free to reach out. I’m happy to involve our contract specialist or campus contract controller in the discussion if needed.</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Best regards,</a:t>
            </a:r>
          </a:p>
          <a:p>
            <a:endParaRPr lang="en-US" sz="1200" dirty="0"/>
          </a:p>
        </p:txBody>
      </p:sp>
    </p:spTree>
    <p:extLst>
      <p:ext uri="{BB962C8B-B14F-4D97-AF65-F5344CB8AC3E}">
        <p14:creationId xmlns:p14="http://schemas.microsoft.com/office/powerpoint/2010/main" val="3891510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11CF6-576B-1201-0FD9-19AC5668EFF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DCBD69E-E41B-0C41-A3E8-D75C6A2B7A67}"/>
              </a:ext>
            </a:extLst>
          </p:cNvPr>
          <p:cNvSpPr txBox="1"/>
          <p:nvPr/>
        </p:nvSpPr>
        <p:spPr>
          <a:xfrm>
            <a:off x="155865" y="602673"/>
            <a:ext cx="7917872" cy="369332"/>
          </a:xfrm>
          <a:prstGeom prst="rect">
            <a:avLst/>
          </a:prstGeom>
          <a:noFill/>
        </p:spPr>
        <p:txBody>
          <a:bodyPr wrap="square" rtlCol="0">
            <a:spAutoFit/>
          </a:bodyPr>
          <a:lstStyle/>
          <a:p>
            <a:r>
              <a:rPr lang="en-US" dirty="0"/>
              <a:t>Please notify your Vendors of this change now. Email language below:</a:t>
            </a:r>
          </a:p>
        </p:txBody>
      </p:sp>
      <p:sp>
        <p:nvSpPr>
          <p:cNvPr id="3" name="TextBox 2">
            <a:extLst>
              <a:ext uri="{FF2B5EF4-FFF2-40B4-BE49-F238E27FC236}">
                <a16:creationId xmlns:a16="http://schemas.microsoft.com/office/drawing/2014/main" id="{BFBCAE30-DDE5-00B7-B57E-4883491F7146}"/>
              </a:ext>
            </a:extLst>
          </p:cNvPr>
          <p:cNvSpPr txBox="1"/>
          <p:nvPr/>
        </p:nvSpPr>
        <p:spPr>
          <a:xfrm>
            <a:off x="581705" y="1314269"/>
            <a:ext cx="6033665" cy="4524315"/>
          </a:xfrm>
          <a:prstGeom prst="rect">
            <a:avLst/>
          </a:prstGeom>
          <a:noFill/>
        </p:spPr>
        <p:txBody>
          <a:bodyPr wrap="square" rtlCol="0">
            <a:spAutoFit/>
          </a:bodyPr>
          <a:lstStyle/>
          <a:p>
            <a:r>
              <a:rPr lang="en-US" sz="1200" b="1" dirty="0">
                <a:solidFill>
                  <a:srgbClr val="0E0E0E"/>
                </a:solidFill>
                <a:effectLst/>
                <a:latin typeface=".SF NS"/>
              </a:rPr>
              <a:t>Upcoming Renewals: Over 100k, or under 100k + Requires Risk Review CFS</a:t>
            </a:r>
          </a:p>
          <a:p>
            <a:endParaRPr lang="en-US" sz="1200" dirty="0">
              <a:solidFill>
                <a:srgbClr val="0E0E0E"/>
              </a:solidFill>
              <a:effectLst/>
              <a:latin typeface=".SF NS"/>
            </a:endParaRPr>
          </a:p>
          <a:p>
            <a:r>
              <a:rPr lang="en-US" sz="1200" dirty="0">
                <a:solidFill>
                  <a:srgbClr val="0E0E0E"/>
                </a:solidFill>
                <a:effectLst/>
                <a:latin typeface=".SF NS"/>
              </a:rPr>
              <a:t>Dear [Vendor Name],</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 hope this message finds you well.</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 am writing to inform you that UMass Boston has implemented a new mandate requiring all expense-related contracts to be transitioned onto our institutional paper. In line with this, any contract for services will need to be reviewed and formally executed before the next renewal.</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Please be aware that we cannot accept redlines to this agreement, and your signature will be required for execution.</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If you have any questions or need further clarification, please feel free to reach. I would be glad to involve our contract specialist or campus contract controller in the discussion as needed.</a:t>
            </a:r>
          </a:p>
          <a:p>
            <a:br>
              <a:rPr lang="en-US" sz="1200" dirty="0">
                <a:solidFill>
                  <a:srgbClr val="0E0E0E"/>
                </a:solidFill>
                <a:effectLst/>
                <a:latin typeface=".SF NS"/>
              </a:rPr>
            </a:br>
            <a:endParaRPr lang="en-US" sz="1200" dirty="0">
              <a:solidFill>
                <a:srgbClr val="0E0E0E"/>
              </a:solidFill>
              <a:effectLst/>
              <a:latin typeface=".SF NS"/>
            </a:endParaRPr>
          </a:p>
          <a:p>
            <a:r>
              <a:rPr lang="en-US" sz="1200" dirty="0">
                <a:solidFill>
                  <a:srgbClr val="0E0E0E"/>
                </a:solidFill>
                <a:effectLst/>
                <a:latin typeface=".SF NS"/>
              </a:rPr>
              <a:t>Best regards,</a:t>
            </a:r>
          </a:p>
          <a:p>
            <a:endParaRPr lang="en-US" sz="1200" dirty="0"/>
          </a:p>
        </p:txBody>
      </p:sp>
    </p:spTree>
    <p:extLst>
      <p:ext uri="{BB962C8B-B14F-4D97-AF65-F5344CB8AC3E}">
        <p14:creationId xmlns:p14="http://schemas.microsoft.com/office/powerpoint/2010/main" val="1410545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5A577-8A1A-70AA-4AE8-DC1718E9AF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4CC0175-4ED4-4671-46AF-9C18211FDDCA}"/>
              </a:ext>
            </a:extLst>
          </p:cNvPr>
          <p:cNvSpPr txBox="1"/>
          <p:nvPr/>
        </p:nvSpPr>
        <p:spPr>
          <a:xfrm>
            <a:off x="287129" y="359678"/>
            <a:ext cx="7786353" cy="1938992"/>
          </a:xfrm>
          <a:prstGeom prst="rect">
            <a:avLst/>
          </a:prstGeom>
          <a:noFill/>
        </p:spPr>
        <p:txBody>
          <a:bodyPr wrap="square">
            <a:spAutoFit/>
          </a:bodyPr>
          <a:lstStyle/>
          <a:p>
            <a:r>
              <a:rPr lang="en-US" sz="4000" b="1" dirty="0">
                <a:solidFill>
                  <a:schemeClr val="accent1"/>
                </a:solidFill>
                <a:latin typeface="Arial Bold"/>
                <a:ea typeface="+mj-ea"/>
                <a:cs typeface="Arial Bold"/>
              </a:rPr>
              <a:t>Departmental Contract Reviews – Expense and Revenue</a:t>
            </a:r>
          </a:p>
        </p:txBody>
      </p:sp>
      <p:sp>
        <p:nvSpPr>
          <p:cNvPr id="6" name="TextBox 5">
            <a:extLst>
              <a:ext uri="{FF2B5EF4-FFF2-40B4-BE49-F238E27FC236}">
                <a16:creationId xmlns:a16="http://schemas.microsoft.com/office/drawing/2014/main" id="{7CB7C9C4-BCD2-B0D4-6162-2761DB2C8A7D}"/>
              </a:ext>
            </a:extLst>
          </p:cNvPr>
          <p:cNvSpPr txBox="1"/>
          <p:nvPr/>
        </p:nvSpPr>
        <p:spPr>
          <a:xfrm>
            <a:off x="543608" y="2384172"/>
            <a:ext cx="7646092" cy="337816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t>Annual Departmental Budget Hearings Begin on February 2025</a:t>
            </a:r>
          </a:p>
          <a:p>
            <a:pPr marL="285750" indent="-285750">
              <a:lnSpc>
                <a:spcPct val="150000"/>
              </a:lnSpc>
              <a:buFont typeface="Arial" panose="020B0604020202020204" pitchFamily="34" charset="0"/>
              <a:buChar char="•"/>
            </a:pPr>
            <a:r>
              <a:rPr lang="en-US" sz="1600" dirty="0"/>
              <a:t>In December and January, we will begin contract reviews from </a:t>
            </a:r>
            <a:r>
              <a:rPr lang="en-US" sz="1600" dirty="0" err="1"/>
              <a:t>SparcPro</a:t>
            </a:r>
            <a:r>
              <a:rPr lang="en-US" sz="1600" dirty="0"/>
              <a:t> dashboards developed from </a:t>
            </a:r>
            <a:r>
              <a:rPr lang="en-US" sz="1600" dirty="0" err="1"/>
              <a:t>BuyWays</a:t>
            </a:r>
            <a:r>
              <a:rPr lang="en-US" sz="1600" dirty="0"/>
              <a:t> data. We will also review revenue driving activities as well.</a:t>
            </a:r>
          </a:p>
          <a:p>
            <a:pPr marL="285750" indent="-285750">
              <a:lnSpc>
                <a:spcPct val="150000"/>
              </a:lnSpc>
              <a:buFont typeface="Arial" panose="020B0604020202020204" pitchFamily="34" charset="0"/>
              <a:buChar char="•"/>
            </a:pPr>
            <a:r>
              <a:rPr lang="en-US" sz="1600" dirty="0"/>
              <a:t>During this time, we will evaluate the following:</a:t>
            </a:r>
          </a:p>
          <a:p>
            <a:pPr marL="742950" lvl="1" indent="-285750">
              <a:lnSpc>
                <a:spcPct val="150000"/>
              </a:lnSpc>
              <a:buFont typeface="Arial" panose="020B0604020202020204" pitchFamily="34" charset="0"/>
              <a:buChar char="•"/>
            </a:pPr>
            <a:r>
              <a:rPr lang="en-US" sz="1600" dirty="0"/>
              <a:t>Proactive Contract Management (strategic term developed, services level utilization, anticipate renewal % increase, </a:t>
            </a:r>
            <a:r>
              <a:rPr lang="en-US" sz="1600" dirty="0" err="1"/>
              <a:t>etc</a:t>
            </a:r>
            <a:r>
              <a:rPr lang="en-US" sz="1600" dirty="0"/>
              <a:t>)</a:t>
            </a:r>
          </a:p>
          <a:p>
            <a:pPr marL="742950" lvl="1" indent="-285750">
              <a:lnSpc>
                <a:spcPct val="150000"/>
              </a:lnSpc>
              <a:buFont typeface="Arial" panose="020B0604020202020204" pitchFamily="34" charset="0"/>
              <a:buChar char="•"/>
            </a:pPr>
            <a:r>
              <a:rPr lang="en-US" sz="1600" b="0" i="0" u="none" strike="noStrike" dirty="0">
                <a:solidFill>
                  <a:srgbClr val="000000"/>
                </a:solidFill>
                <a:effectLst/>
              </a:rPr>
              <a:t>Performance tracking (contingencies written down and enforced)</a:t>
            </a:r>
          </a:p>
          <a:p>
            <a:pPr marL="742950" lvl="1" indent="-285750">
              <a:lnSpc>
                <a:spcPct val="150000"/>
              </a:lnSpc>
              <a:buFont typeface="Arial" panose="020B0604020202020204" pitchFamily="34" charset="0"/>
              <a:buChar char="•"/>
            </a:pPr>
            <a:r>
              <a:rPr lang="en-US" sz="1600" b="0" i="0" u="none" strike="noStrike" dirty="0">
                <a:solidFill>
                  <a:srgbClr val="000000"/>
                </a:solidFill>
                <a:effectLst/>
              </a:rPr>
              <a:t>Vendor Contingencies in place (What happens if we need to suddenly switch vendors, lose service, or how can we avoid an unnecessary extension?)</a:t>
            </a:r>
          </a:p>
        </p:txBody>
      </p:sp>
      <p:pic>
        <p:nvPicPr>
          <p:cNvPr id="2" name="Picture 1" descr="A dog lying down with a leash&#10;&#10;Description automatically generated">
            <a:extLst>
              <a:ext uri="{FF2B5EF4-FFF2-40B4-BE49-F238E27FC236}">
                <a16:creationId xmlns:a16="http://schemas.microsoft.com/office/drawing/2014/main" id="{43EF67AA-2125-9F96-62ED-55A9E165A2A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53" b="93929" l="190" r="96017">
                        <a14:foregroundMark x1="62684" y1="3653" x2="62684" y2="3653"/>
                        <a14:foregroundMark x1="42295" y1="93929" x2="42295" y2="93929"/>
                        <a14:foregroundMark x1="90991" y1="84452" x2="90991" y2="84452"/>
                        <a14:foregroundMark x1="5500" y1="55331" x2="5500" y2="55331"/>
                        <a14:foregroundMark x1="190" y1="55035" x2="190" y2="55035"/>
                        <a14:foregroundMark x1="96017" y1="86772" x2="96017" y2="86772"/>
                      </a14:backgroundRemoval>
                    </a14:imgEffect>
                  </a14:imgLayer>
                </a14:imgProps>
              </a:ext>
            </a:extLst>
          </a:blip>
          <a:stretch>
            <a:fillRect/>
          </a:stretch>
        </p:blipFill>
        <p:spPr>
          <a:xfrm>
            <a:off x="0" y="5426458"/>
            <a:ext cx="1534805" cy="1474402"/>
          </a:xfrm>
          <a:prstGeom prst="rect">
            <a:avLst/>
          </a:prstGeom>
        </p:spPr>
      </p:pic>
    </p:spTree>
    <p:extLst>
      <p:ext uri="{BB962C8B-B14F-4D97-AF65-F5344CB8AC3E}">
        <p14:creationId xmlns:p14="http://schemas.microsoft.com/office/powerpoint/2010/main" val="11451473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0630-F3D8-4F42-A965-C56EFD381378}"/>
              </a:ext>
            </a:extLst>
          </p:cNvPr>
          <p:cNvSpPr>
            <a:spLocks noGrp="1"/>
          </p:cNvSpPr>
          <p:nvPr>
            <p:ph type="ctrTitle" idx="4294967295"/>
          </p:nvPr>
        </p:nvSpPr>
        <p:spPr>
          <a:xfrm>
            <a:off x="258457" y="2161947"/>
            <a:ext cx="7996518" cy="2026023"/>
          </a:xfrm>
        </p:spPr>
        <p:txBody>
          <a:bodyPr>
            <a:normAutofit fontScale="90000"/>
          </a:bodyPr>
          <a:lstStyle/>
          <a:p>
            <a:r>
              <a:rPr lang="en-US" sz="4800" b="1" dirty="0">
                <a:solidFill>
                  <a:schemeClr val="accent1"/>
                </a:solidFill>
                <a:latin typeface="Arial Bold"/>
                <a:cs typeface="Arial Bold"/>
              </a:rPr>
              <a:t>Contract Management Update: UMASS Contract for Services &amp; Purchase Order</a:t>
            </a:r>
            <a:br>
              <a:rPr lang="en-US" sz="4800" b="1" dirty="0">
                <a:solidFill>
                  <a:schemeClr val="accent1"/>
                </a:solidFill>
                <a:latin typeface="Arial Bold"/>
                <a:cs typeface="Arial Bold"/>
              </a:rPr>
            </a:br>
            <a:br>
              <a:rPr lang="en-US" sz="4800" b="1" dirty="0">
                <a:solidFill>
                  <a:schemeClr val="accent1"/>
                </a:solidFill>
                <a:latin typeface="Arial Bold"/>
                <a:cs typeface="Arial Bold"/>
              </a:rPr>
            </a:br>
            <a:r>
              <a:rPr lang="en-US" sz="2600" b="1" dirty="0">
                <a:solidFill>
                  <a:schemeClr val="accent1"/>
                </a:solidFill>
                <a:latin typeface="Arial Bold"/>
                <a:cs typeface="Arial Bold"/>
              </a:rPr>
              <a:t>Chloe </a:t>
            </a:r>
            <a:r>
              <a:rPr lang="en-US" sz="2600" b="1" dirty="0" err="1">
                <a:solidFill>
                  <a:schemeClr val="accent1"/>
                </a:solidFill>
                <a:latin typeface="Arial Bold"/>
                <a:cs typeface="Arial Bold"/>
              </a:rPr>
              <a:t>Kondakci</a:t>
            </a:r>
            <a:br>
              <a:rPr lang="en-US" sz="4800" b="1" dirty="0">
                <a:solidFill>
                  <a:schemeClr val="accent1"/>
                </a:solidFill>
                <a:latin typeface="Arial Bold"/>
                <a:cs typeface="Arial Bold"/>
              </a:rPr>
            </a:br>
            <a:r>
              <a:rPr lang="en-US" sz="2800" b="1" i="1" dirty="0">
                <a:solidFill>
                  <a:schemeClr val="accent1"/>
                </a:solidFill>
                <a:latin typeface="Arial Bold"/>
                <a:cs typeface="Arial Bold"/>
              </a:rPr>
              <a:t>Expense Related Contracts</a:t>
            </a:r>
          </a:p>
        </p:txBody>
      </p:sp>
    </p:spTree>
    <p:extLst>
      <p:ext uri="{BB962C8B-B14F-4D97-AF65-F5344CB8AC3E}">
        <p14:creationId xmlns:p14="http://schemas.microsoft.com/office/powerpoint/2010/main" val="18237148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C54F-0684-B5C0-97A8-7ACD044CA93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8915BCD-4715-D9BA-AEE7-8A9D516A4395}"/>
              </a:ext>
            </a:extLst>
          </p:cNvPr>
          <p:cNvSpPr txBox="1"/>
          <p:nvPr/>
        </p:nvSpPr>
        <p:spPr>
          <a:xfrm>
            <a:off x="122457" y="277411"/>
            <a:ext cx="7393634" cy="1477328"/>
          </a:xfrm>
          <a:prstGeom prst="rect">
            <a:avLst/>
          </a:prstGeom>
          <a:noFill/>
        </p:spPr>
        <p:txBody>
          <a:bodyPr wrap="square">
            <a:spAutoFit/>
          </a:bodyPr>
          <a:lstStyle/>
          <a:p>
            <a:r>
              <a:rPr lang="en-US" sz="3000" b="1" dirty="0">
                <a:solidFill>
                  <a:schemeClr val="accent1"/>
                </a:solidFill>
                <a:latin typeface="Arial Bold"/>
                <a:ea typeface="+mj-ea"/>
                <a:cs typeface="Arial Bold"/>
              </a:rPr>
              <a:t>Process: What’s the difference between a Purchase Agreement and Contract for Services?</a:t>
            </a:r>
          </a:p>
        </p:txBody>
      </p:sp>
      <p:graphicFrame>
        <p:nvGraphicFramePr>
          <p:cNvPr id="2" name="Diagram 1">
            <a:extLst>
              <a:ext uri="{FF2B5EF4-FFF2-40B4-BE49-F238E27FC236}">
                <a16:creationId xmlns:a16="http://schemas.microsoft.com/office/drawing/2014/main" id="{1C0CE01A-4F6A-10F9-5682-A8380AA0AF17}"/>
              </a:ext>
            </a:extLst>
          </p:cNvPr>
          <p:cNvGraphicFramePr/>
          <p:nvPr>
            <p:extLst>
              <p:ext uri="{D42A27DB-BD31-4B8C-83A1-F6EECF244321}">
                <p14:modId xmlns:p14="http://schemas.microsoft.com/office/powerpoint/2010/main" val="4071187179"/>
              </p:ext>
            </p:extLst>
          </p:nvPr>
        </p:nvGraphicFramePr>
        <p:xfrm>
          <a:off x="806468" y="1778207"/>
          <a:ext cx="7281681" cy="4508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CBC3A88-8542-775C-58C8-1476942EA7B2}"/>
              </a:ext>
            </a:extLst>
          </p:cNvPr>
          <p:cNvSpPr txBox="1"/>
          <p:nvPr/>
        </p:nvSpPr>
        <p:spPr>
          <a:xfrm>
            <a:off x="3948545" y="3429000"/>
            <a:ext cx="997526" cy="1200329"/>
          </a:xfrm>
          <a:prstGeom prst="rect">
            <a:avLst/>
          </a:prstGeom>
          <a:noFill/>
        </p:spPr>
        <p:txBody>
          <a:bodyPr wrap="square" rtlCol="0">
            <a:spAutoFit/>
          </a:bodyPr>
          <a:lstStyle/>
          <a:p>
            <a:pPr algn="ctr"/>
            <a:r>
              <a:rPr lang="en-US" sz="1200" dirty="0"/>
              <a:t>UMB Paper</a:t>
            </a:r>
          </a:p>
          <a:p>
            <a:endParaRPr lang="en-US" sz="1200" dirty="0"/>
          </a:p>
          <a:p>
            <a:pPr algn="ctr"/>
            <a:r>
              <a:rPr lang="en-US" sz="1200" dirty="0"/>
              <a:t>All Redline transferred to amendment</a:t>
            </a:r>
          </a:p>
        </p:txBody>
      </p:sp>
    </p:spTree>
    <p:extLst>
      <p:ext uri="{BB962C8B-B14F-4D97-AF65-F5344CB8AC3E}">
        <p14:creationId xmlns:p14="http://schemas.microsoft.com/office/powerpoint/2010/main" val="89298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a document&#10;&#10;Description automatically generated">
            <a:extLst>
              <a:ext uri="{FF2B5EF4-FFF2-40B4-BE49-F238E27FC236}">
                <a16:creationId xmlns:a16="http://schemas.microsoft.com/office/drawing/2014/main" id="{DED064B1-E1CC-27A0-0438-726EACFEB7E8}"/>
              </a:ext>
            </a:extLst>
          </p:cNvPr>
          <p:cNvPicPr>
            <a:picLocks noChangeAspect="1"/>
          </p:cNvPicPr>
          <p:nvPr/>
        </p:nvPicPr>
        <p:blipFill>
          <a:blip r:embed="rId2"/>
          <a:stretch>
            <a:fillRect/>
          </a:stretch>
        </p:blipFill>
        <p:spPr>
          <a:xfrm>
            <a:off x="249382" y="1038342"/>
            <a:ext cx="7772400" cy="4781315"/>
          </a:xfrm>
          <a:prstGeom prst="rect">
            <a:avLst/>
          </a:prstGeom>
        </p:spPr>
      </p:pic>
      <p:sp>
        <p:nvSpPr>
          <p:cNvPr id="2" name="TextBox 1">
            <a:extLst>
              <a:ext uri="{FF2B5EF4-FFF2-40B4-BE49-F238E27FC236}">
                <a16:creationId xmlns:a16="http://schemas.microsoft.com/office/drawing/2014/main" id="{CAF00F5A-2D86-4249-150F-53A3D49C80D8}"/>
              </a:ext>
            </a:extLst>
          </p:cNvPr>
          <p:cNvSpPr txBox="1"/>
          <p:nvPr/>
        </p:nvSpPr>
        <p:spPr>
          <a:xfrm>
            <a:off x="509154" y="669010"/>
            <a:ext cx="5001369" cy="369332"/>
          </a:xfrm>
          <a:prstGeom prst="rect">
            <a:avLst/>
          </a:prstGeom>
          <a:noFill/>
        </p:spPr>
        <p:txBody>
          <a:bodyPr wrap="none" rtlCol="0">
            <a:spAutoFit/>
          </a:bodyPr>
          <a:lstStyle/>
          <a:p>
            <a:r>
              <a:rPr lang="en-US" dirty="0"/>
              <a:t>Reference under UPST’s website under forms </a:t>
            </a:r>
            <a:r>
              <a:rPr lang="en-US" dirty="0">
                <a:hlinkClick r:id="rId3"/>
              </a:rPr>
              <a:t>here</a:t>
            </a:r>
            <a:r>
              <a:rPr lang="en-US" dirty="0"/>
              <a:t>. </a:t>
            </a:r>
          </a:p>
        </p:txBody>
      </p:sp>
    </p:spTree>
    <p:extLst>
      <p:ext uri="{BB962C8B-B14F-4D97-AF65-F5344CB8AC3E}">
        <p14:creationId xmlns:p14="http://schemas.microsoft.com/office/powerpoint/2010/main" val="3332361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3A9C0-6731-3E34-A939-07D5E0F28853}"/>
            </a:ext>
          </a:extLst>
        </p:cNvPr>
        <p:cNvGrpSpPr/>
        <p:nvPr/>
      </p:nvGrpSpPr>
      <p:grpSpPr>
        <a:xfrm>
          <a:off x="0" y="0"/>
          <a:ext cx="0" cy="0"/>
          <a:chOff x="0" y="0"/>
          <a:chExt cx="0" cy="0"/>
        </a:xfrm>
      </p:grpSpPr>
      <p:pic>
        <p:nvPicPr>
          <p:cNvPr id="3" name="Picture 2" descr="A document with text and a fill in&#10;&#10;Description automatically generated with medium confidence">
            <a:extLst>
              <a:ext uri="{FF2B5EF4-FFF2-40B4-BE49-F238E27FC236}">
                <a16:creationId xmlns:a16="http://schemas.microsoft.com/office/drawing/2014/main" id="{E535A948-A008-D030-88E0-68648F81AA10}"/>
              </a:ext>
            </a:extLst>
          </p:cNvPr>
          <p:cNvPicPr>
            <a:picLocks noChangeAspect="1"/>
          </p:cNvPicPr>
          <p:nvPr/>
        </p:nvPicPr>
        <p:blipFill>
          <a:blip r:embed="rId2"/>
          <a:stretch>
            <a:fillRect/>
          </a:stretch>
        </p:blipFill>
        <p:spPr>
          <a:xfrm>
            <a:off x="1672934" y="320937"/>
            <a:ext cx="4791874" cy="6216125"/>
          </a:xfrm>
          <a:prstGeom prst="rect">
            <a:avLst/>
          </a:prstGeom>
        </p:spPr>
      </p:pic>
      <p:pic>
        <p:nvPicPr>
          <p:cNvPr id="6" name="Picture 5" descr="A dog lying on its back&#10;&#10;Description automatically generated">
            <a:extLst>
              <a:ext uri="{FF2B5EF4-FFF2-40B4-BE49-F238E27FC236}">
                <a16:creationId xmlns:a16="http://schemas.microsoft.com/office/drawing/2014/main" id="{74ACE811-40ED-E522-712D-0911A0FDD433}"/>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5046" b="89966" l="8450" r="94354">
                        <a14:foregroundMark x1="55362" y1="13876" x2="55362" y2="13876"/>
                        <a14:foregroundMark x1="55021" y1="12787" x2="55021" y2="12787"/>
                        <a14:foregroundMark x1="58621" y1="12787" x2="58621" y2="12787"/>
                        <a14:foregroundMark x1="60781" y1="7339" x2="60781" y2="7339"/>
                        <a14:foregroundMark x1="65100" y1="5103" x2="65100" y2="5103"/>
                        <a14:foregroundMark x1="89655" y1="43349" x2="89655" y2="43349"/>
                        <a14:foregroundMark x1="92914" y1="46617" x2="92914" y2="46617"/>
                        <a14:foregroundMark x1="94354" y1="43349" x2="94354" y2="43349"/>
                        <a14:foregroundMark x1="8450" y1="50975" x2="8450" y2="50975"/>
                      </a14:backgroundRemoval>
                    </a14:imgEffect>
                  </a14:imgLayer>
                </a14:imgProps>
              </a:ext>
            </a:extLst>
          </a:blip>
          <a:stretch>
            <a:fillRect/>
          </a:stretch>
        </p:blipFill>
        <p:spPr>
          <a:xfrm>
            <a:off x="6345518" y="5658516"/>
            <a:ext cx="1545204" cy="1021158"/>
          </a:xfrm>
          <a:prstGeom prst="rect">
            <a:avLst/>
          </a:prstGeom>
        </p:spPr>
      </p:pic>
      <p:sp>
        <p:nvSpPr>
          <p:cNvPr id="2" name="TextBox 1">
            <a:extLst>
              <a:ext uri="{FF2B5EF4-FFF2-40B4-BE49-F238E27FC236}">
                <a16:creationId xmlns:a16="http://schemas.microsoft.com/office/drawing/2014/main" id="{0517D16A-5B81-23A2-BC87-89A28991C4C1}"/>
              </a:ext>
            </a:extLst>
          </p:cNvPr>
          <p:cNvSpPr txBox="1"/>
          <p:nvPr/>
        </p:nvSpPr>
        <p:spPr>
          <a:xfrm>
            <a:off x="1967294" y="6310342"/>
            <a:ext cx="1577932" cy="369332"/>
          </a:xfrm>
          <a:prstGeom prst="rect">
            <a:avLst/>
          </a:prstGeom>
          <a:noFill/>
        </p:spPr>
        <p:txBody>
          <a:bodyPr wrap="none" rtlCol="0">
            <a:spAutoFit/>
          </a:bodyPr>
          <a:lstStyle/>
          <a:p>
            <a:r>
              <a:rPr lang="en-US" i="1" dirty="0"/>
              <a:t>Reference </a:t>
            </a:r>
            <a:r>
              <a:rPr lang="en-US" i="1" dirty="0">
                <a:hlinkClick r:id="rId5"/>
              </a:rPr>
              <a:t>here</a:t>
            </a:r>
            <a:endParaRPr lang="en-US" i="1" dirty="0"/>
          </a:p>
        </p:txBody>
      </p:sp>
    </p:spTree>
    <p:extLst>
      <p:ext uri="{BB962C8B-B14F-4D97-AF65-F5344CB8AC3E}">
        <p14:creationId xmlns:p14="http://schemas.microsoft.com/office/powerpoint/2010/main" val="2854070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5F649DE-FB67-C158-6D59-163D445A3889}"/>
              </a:ext>
            </a:extLst>
          </p:cNvPr>
          <p:cNvSpPr txBox="1"/>
          <p:nvPr/>
        </p:nvSpPr>
        <p:spPr>
          <a:xfrm>
            <a:off x="744530" y="2034094"/>
            <a:ext cx="6341165" cy="4524315"/>
          </a:xfrm>
          <a:prstGeom prst="rect">
            <a:avLst/>
          </a:prstGeom>
          <a:noFill/>
        </p:spPr>
        <p:txBody>
          <a:bodyPr wrap="square">
            <a:spAutoFit/>
          </a:bodyPr>
          <a:lstStyle/>
          <a:p>
            <a:pPr marL="285750" indent="-285750">
              <a:buFont typeface="Arial" panose="020B0604020202020204" pitchFamily="34" charset="0"/>
              <a:buChar char="•"/>
            </a:pPr>
            <a:r>
              <a:rPr lang="en-US" dirty="0">
                <a:effectLst/>
              </a:rPr>
              <a:t>﻿﻿Types of Services: </a:t>
            </a:r>
          </a:p>
          <a:p>
            <a:pPr marL="742950" lvl="1" indent="-285750">
              <a:buFont typeface="Arial" panose="020B0604020202020204" pitchFamily="34" charset="0"/>
              <a:buChar char="•"/>
            </a:pPr>
            <a:r>
              <a:rPr lang="en-US" dirty="0">
                <a:effectLst/>
              </a:rPr>
              <a:t>Capital Construction</a:t>
            </a:r>
          </a:p>
          <a:p>
            <a:pPr marL="742950" lvl="1" indent="-285750">
              <a:buFont typeface="Arial" panose="020B0604020202020204" pitchFamily="34" charset="0"/>
              <a:buChar char="•"/>
            </a:pPr>
            <a:r>
              <a:rPr lang="en-US" dirty="0">
                <a:effectLst/>
              </a:rPr>
              <a:t>﻿﻿Financial Information</a:t>
            </a:r>
          </a:p>
          <a:p>
            <a:pPr marL="742950" lvl="1" indent="-285750">
              <a:buFont typeface="Arial" panose="020B0604020202020204" pitchFamily="34" charset="0"/>
              <a:buChar char="•"/>
            </a:pPr>
            <a:r>
              <a:rPr lang="en-US" dirty="0">
                <a:effectLst/>
              </a:rPr>
              <a:t>﻿﻿Software</a:t>
            </a:r>
          </a:p>
          <a:p>
            <a:pPr marL="742950" lvl="1" indent="-285750">
              <a:buFont typeface="Arial" panose="020B0604020202020204" pitchFamily="34" charset="0"/>
              <a:buChar char="•"/>
            </a:pPr>
            <a:r>
              <a:rPr lang="en-US" dirty="0">
                <a:effectLst/>
              </a:rPr>
              <a:t>﻿﻿Software Development</a:t>
            </a:r>
          </a:p>
          <a:p>
            <a:pPr marL="742950" lvl="1" indent="-285750">
              <a:buFont typeface="Arial" panose="020B0604020202020204" pitchFamily="34" charset="0"/>
              <a:buChar char="•"/>
            </a:pPr>
            <a:r>
              <a:rPr lang="en-US" dirty="0">
                <a:effectLst/>
              </a:rPr>
              <a:t>﻿﻿Software as a Service (SaaS)</a:t>
            </a:r>
          </a:p>
          <a:p>
            <a:endParaRPr lang="en-US" dirty="0">
              <a:effectLst/>
            </a:endParaRPr>
          </a:p>
          <a:p>
            <a:pPr marL="285750" indent="-285750">
              <a:buFont typeface="Arial" panose="020B0604020202020204" pitchFamily="34" charset="0"/>
              <a:buChar char="•"/>
            </a:pPr>
            <a:r>
              <a:rPr lang="en-US" dirty="0">
                <a:effectLst/>
              </a:rPr>
              <a:t>﻿﻿Services which access to University networks </a:t>
            </a:r>
            <a:r>
              <a:rPr lang="en-US" dirty="0"/>
              <a:t>to</a:t>
            </a:r>
            <a:r>
              <a:rPr lang="en-US" dirty="0">
                <a:effectLst/>
              </a:rPr>
              <a:t>:</a:t>
            </a:r>
          </a:p>
          <a:p>
            <a:pPr marL="742950" lvl="1" indent="-285750">
              <a:buFont typeface="Arial" panose="020B0604020202020204" pitchFamily="34" charset="0"/>
              <a:buChar char="•"/>
            </a:pPr>
            <a:r>
              <a:rPr lang="en-US" dirty="0">
                <a:effectLst/>
              </a:rPr>
              <a:t>﻿﻿Install technology</a:t>
            </a:r>
          </a:p>
          <a:p>
            <a:pPr marL="742950" lvl="1" indent="-285750">
              <a:buFont typeface="Arial" panose="020B0604020202020204" pitchFamily="34" charset="0"/>
              <a:buChar char="•"/>
            </a:pPr>
            <a:r>
              <a:rPr lang="en-US" dirty="0">
                <a:effectLst/>
              </a:rPr>
              <a:t>﻿﻿</a:t>
            </a:r>
            <a:r>
              <a:rPr lang="en-US" dirty="0"/>
              <a:t>M</a:t>
            </a:r>
            <a:r>
              <a:rPr lang="en-US" dirty="0">
                <a:effectLst/>
              </a:rPr>
              <a:t>aintain technology</a:t>
            </a:r>
          </a:p>
          <a:p>
            <a:pPr lvl="1"/>
            <a:endParaRPr lang="en-US" dirty="0">
              <a:effectLst/>
            </a:endParaRPr>
          </a:p>
          <a:p>
            <a:pPr marL="285750" indent="-285750">
              <a:buFont typeface="Arial" panose="020B0604020202020204" pitchFamily="34" charset="0"/>
              <a:buChar char="•"/>
            </a:pPr>
            <a:r>
              <a:rPr lang="en-US" dirty="0">
                <a:effectLst/>
              </a:rPr>
              <a:t>﻿﻿Any service which would:</a:t>
            </a:r>
          </a:p>
          <a:p>
            <a:pPr marL="742950" lvl="1" indent="-285750">
              <a:buFont typeface="Arial" panose="020B0604020202020204" pitchFamily="34" charset="0"/>
              <a:buChar char="•"/>
            </a:pPr>
            <a:r>
              <a:rPr lang="en-US" dirty="0">
                <a:effectLst/>
              </a:rPr>
              <a:t>﻿﻿Create data (IP, PII, PHI, PCI)</a:t>
            </a:r>
          </a:p>
          <a:p>
            <a:pPr marL="742950" lvl="1" indent="-285750">
              <a:buFont typeface="Arial" panose="020B0604020202020204" pitchFamily="34" charset="0"/>
              <a:buChar char="•"/>
            </a:pPr>
            <a:r>
              <a:rPr lang="en-US" dirty="0">
                <a:effectLst/>
              </a:rPr>
              <a:t>﻿﻿Store data (IP, PII, PHI, PCI)</a:t>
            </a:r>
          </a:p>
          <a:p>
            <a:pPr marL="742950" lvl="1" indent="-285750">
              <a:buFont typeface="Arial" panose="020B0604020202020204" pitchFamily="34" charset="0"/>
              <a:buChar char="•"/>
            </a:pPr>
            <a:r>
              <a:rPr lang="en-US" dirty="0">
                <a:effectLst/>
              </a:rPr>
              <a:t>﻿﻿Transmit data (IP, PII, PHI, PCI)</a:t>
            </a:r>
          </a:p>
          <a:p>
            <a:pPr marL="742950" lvl="1" indent="-285750">
              <a:buFont typeface="Arial" panose="020B0604020202020204" pitchFamily="34" charset="0"/>
              <a:buChar char="•"/>
            </a:pPr>
            <a:r>
              <a:rPr lang="en-US" dirty="0">
                <a:effectLst/>
              </a:rPr>
              <a:t>﻿﻿Process data (IP, PII, PHI, PCI)</a:t>
            </a:r>
          </a:p>
        </p:txBody>
      </p:sp>
      <p:sp>
        <p:nvSpPr>
          <p:cNvPr id="4" name="TextBox 3">
            <a:extLst>
              <a:ext uri="{FF2B5EF4-FFF2-40B4-BE49-F238E27FC236}">
                <a16:creationId xmlns:a16="http://schemas.microsoft.com/office/drawing/2014/main" id="{EB488E69-2612-656F-CE20-300FCCE27C6B}"/>
              </a:ext>
            </a:extLst>
          </p:cNvPr>
          <p:cNvSpPr txBox="1"/>
          <p:nvPr/>
        </p:nvSpPr>
        <p:spPr>
          <a:xfrm>
            <a:off x="122457" y="443825"/>
            <a:ext cx="7393634" cy="1477328"/>
          </a:xfrm>
          <a:prstGeom prst="rect">
            <a:avLst/>
          </a:prstGeom>
          <a:noFill/>
        </p:spPr>
        <p:txBody>
          <a:bodyPr wrap="square">
            <a:spAutoFit/>
          </a:bodyPr>
          <a:lstStyle/>
          <a:p>
            <a:r>
              <a:rPr lang="en-US" sz="3000" b="1" dirty="0">
                <a:solidFill>
                  <a:schemeClr val="accent1"/>
                </a:solidFill>
                <a:latin typeface="Arial Bold"/>
                <a:ea typeface="+mj-ea"/>
                <a:cs typeface="Arial Bold"/>
              </a:rPr>
              <a:t>Types of Contracts &lt;$100k that cannot be a PO, and need to be on CFS Paper with processed amendments. </a:t>
            </a:r>
          </a:p>
        </p:txBody>
      </p:sp>
    </p:spTree>
    <p:extLst>
      <p:ext uri="{BB962C8B-B14F-4D97-AF65-F5344CB8AC3E}">
        <p14:creationId xmlns:p14="http://schemas.microsoft.com/office/powerpoint/2010/main" val="3142877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03B9D1-2D5F-6214-CBEC-6058343D8AFC}"/>
              </a:ext>
            </a:extLst>
          </p:cNvPr>
          <p:cNvPicPr>
            <a:picLocks noChangeAspect="1"/>
          </p:cNvPicPr>
          <p:nvPr/>
        </p:nvPicPr>
        <p:blipFill>
          <a:blip r:embed="rId2"/>
          <a:stretch>
            <a:fillRect/>
          </a:stretch>
        </p:blipFill>
        <p:spPr>
          <a:xfrm>
            <a:off x="375075" y="533401"/>
            <a:ext cx="6756749" cy="5537200"/>
          </a:xfrm>
          <a:prstGeom prst="rect">
            <a:avLst/>
          </a:prstGeom>
        </p:spPr>
      </p:pic>
    </p:spTree>
    <p:extLst>
      <p:ext uri="{BB962C8B-B14F-4D97-AF65-F5344CB8AC3E}">
        <p14:creationId xmlns:p14="http://schemas.microsoft.com/office/powerpoint/2010/main" val="355158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955EEF1-7B91-4983-FFC5-EA8D15915304}"/>
              </a:ext>
            </a:extLst>
          </p:cNvPr>
          <p:cNvPicPr>
            <a:picLocks noChangeAspect="1"/>
          </p:cNvPicPr>
          <p:nvPr/>
        </p:nvPicPr>
        <p:blipFill>
          <a:blip r:embed="rId2"/>
          <a:stretch>
            <a:fillRect/>
          </a:stretch>
        </p:blipFill>
        <p:spPr>
          <a:xfrm>
            <a:off x="281749" y="785570"/>
            <a:ext cx="6823012" cy="5286859"/>
          </a:xfrm>
          <a:prstGeom prst="rect">
            <a:avLst/>
          </a:prstGeom>
        </p:spPr>
      </p:pic>
    </p:spTree>
    <p:extLst>
      <p:ext uri="{BB962C8B-B14F-4D97-AF65-F5344CB8AC3E}">
        <p14:creationId xmlns:p14="http://schemas.microsoft.com/office/powerpoint/2010/main" val="1680053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email&#10;&#10;Description automatically generated">
            <a:extLst>
              <a:ext uri="{FF2B5EF4-FFF2-40B4-BE49-F238E27FC236}">
                <a16:creationId xmlns:a16="http://schemas.microsoft.com/office/drawing/2014/main" id="{693ADE1D-F62A-E598-C2D2-59F90C9C8486}"/>
              </a:ext>
            </a:extLst>
          </p:cNvPr>
          <p:cNvPicPr>
            <a:picLocks noChangeAspect="1"/>
          </p:cNvPicPr>
          <p:nvPr/>
        </p:nvPicPr>
        <p:blipFill>
          <a:blip r:embed="rId2"/>
          <a:stretch>
            <a:fillRect/>
          </a:stretch>
        </p:blipFill>
        <p:spPr>
          <a:xfrm>
            <a:off x="51881" y="862430"/>
            <a:ext cx="7772400" cy="4374193"/>
          </a:xfrm>
          <a:prstGeom prst="rect">
            <a:avLst/>
          </a:prstGeom>
        </p:spPr>
      </p:pic>
    </p:spTree>
    <p:extLst>
      <p:ext uri="{BB962C8B-B14F-4D97-AF65-F5344CB8AC3E}">
        <p14:creationId xmlns:p14="http://schemas.microsoft.com/office/powerpoint/2010/main" val="209964367"/>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ld logo PP" id="{0D4D0919-3A2C-FA4A-81D2-50D18357A1BD}" vid="{3EDC496E-6BEC-1F49-8AB8-B80C617AA4E7}"/>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Custom Design</Template>
  <TotalTime>17451</TotalTime>
  <Words>1456</Words>
  <Application>Microsoft Macintosh PowerPoint</Application>
  <PresentationFormat>On-screen Show (4:3)</PresentationFormat>
  <Paragraphs>126</Paragraphs>
  <Slides>18</Slides>
  <Notes>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18</vt:i4>
      </vt:variant>
    </vt:vector>
  </HeadingPairs>
  <TitlesOfParts>
    <vt:vector size="31" baseType="lpstr">
      <vt:lpstr>.SF NS</vt:lpstr>
      <vt:lpstr>Aptos</vt:lpstr>
      <vt:lpstr>Arial</vt:lpstr>
      <vt:lpstr>Arial Bold</vt:lpstr>
      <vt:lpstr>Calibri</vt:lpstr>
      <vt:lpstr>Calibri Light</vt:lpstr>
      <vt:lpstr>CIDFont+F1</vt:lpstr>
      <vt:lpstr>1_Custom Design</vt:lpstr>
      <vt:lpstr>3_Custom Design</vt:lpstr>
      <vt:lpstr>4_Custom Design</vt:lpstr>
      <vt:lpstr>5_Custom Design</vt:lpstr>
      <vt:lpstr>Custom Design</vt:lpstr>
      <vt:lpstr>2_Custom Design</vt:lpstr>
      <vt:lpstr> Controller Update  F&amp;A Meeting November 12th, 2024  </vt:lpstr>
      <vt:lpstr>Contract Management Update: UMASS Contract for Services &amp; Purchase Order  Chloe Kondakci Expense Related Contracts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Weatherbee</dc:creator>
  <cp:lastModifiedBy>Chloe Kondakci</cp:lastModifiedBy>
  <cp:revision>521</cp:revision>
  <cp:lastPrinted>2024-08-13T13:44:29Z</cp:lastPrinted>
  <dcterms:created xsi:type="dcterms:W3CDTF">2022-03-16T19:11:37Z</dcterms:created>
  <dcterms:modified xsi:type="dcterms:W3CDTF">2024-11-12T19:29:48Z</dcterms:modified>
</cp:coreProperties>
</file>